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7" r:id="rId2"/>
    <p:sldId id="263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90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27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E0AED-2103-4434-8FC2-27C77CF59D6E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44D89-8CF4-4099-B2C2-33229FBFAB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5090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C664-5B58-4874-98D5-C825EE993B39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E144-EE16-4BAE-9AC2-BDC4B4629A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278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C664-5B58-4874-98D5-C825EE993B39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E144-EE16-4BAE-9AC2-BDC4B4629A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6176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C664-5B58-4874-98D5-C825EE993B39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E144-EE16-4BAE-9AC2-BDC4B4629A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5771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C664-5B58-4874-98D5-C825EE993B39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E144-EE16-4BAE-9AC2-BDC4B4629A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2075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C664-5B58-4874-98D5-C825EE993B39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E144-EE16-4BAE-9AC2-BDC4B4629A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256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C664-5B58-4874-98D5-C825EE993B39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E144-EE16-4BAE-9AC2-BDC4B4629A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4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C664-5B58-4874-98D5-C825EE993B39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E144-EE16-4BAE-9AC2-BDC4B4629A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0672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C664-5B58-4874-98D5-C825EE993B39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E144-EE16-4BAE-9AC2-BDC4B4629A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8435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C664-5B58-4874-98D5-C825EE993B39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E144-EE16-4BAE-9AC2-BDC4B4629A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7354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C664-5B58-4874-98D5-C825EE993B39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E144-EE16-4BAE-9AC2-BDC4B4629A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562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C664-5B58-4874-98D5-C825EE993B39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E144-EE16-4BAE-9AC2-BDC4B4629A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3512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0C664-5B58-4874-98D5-C825EE993B39}" type="datetimeFigureOut">
              <a:rPr lang="pt-BR" smtClean="0"/>
              <a:t>22/02/2016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7E144-EE16-4BAE-9AC2-BDC4B4629A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480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352"/>
            <a:ext cx="2952328" cy="102248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71339"/>
            <a:ext cx="1224136" cy="84541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10" y="260648"/>
            <a:ext cx="5987004" cy="1066179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000" y="116632"/>
            <a:ext cx="1480514" cy="102248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36512" y="6527927"/>
            <a:ext cx="907100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i="1" dirty="0">
                <a:latin typeface="Adobe Arabic" pitchFamily="18" charset="-78"/>
                <a:ea typeface="Adobe Gothic Std B" pitchFamily="34" charset="-128"/>
                <a:cs typeface="Adobe Arabic" pitchFamily="18" charset="-78"/>
              </a:rPr>
              <a:t>SECONT NA ESTRADA -   www.secont.es.gov.br – www.transparencia.es.gov.br – www.ouvidoria.es.gov.br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531662" y="1651447"/>
            <a:ext cx="59926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b="1" dirty="0" smtClean="0"/>
              <a:t>Coordenação de Tecnologia da Informação – CTEC</a:t>
            </a:r>
            <a:endParaRPr lang="pt-BR" sz="2200" b="1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023030"/>
              </p:ext>
            </p:extLst>
          </p:nvPr>
        </p:nvGraphicFramePr>
        <p:xfrm>
          <a:off x="827584" y="2780929"/>
          <a:ext cx="7776863" cy="325305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344156"/>
                <a:gridCol w="3432707"/>
              </a:tblGrid>
              <a:tr h="680731">
                <a:tc gridSpan="2"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pt-BR" sz="1800" kern="0" dirty="0">
                          <a:effectLst/>
                        </a:rPr>
                        <a:t>Coordenação </a:t>
                      </a:r>
                      <a:r>
                        <a:rPr lang="pt-BR" sz="1800" kern="0" dirty="0" smtClean="0">
                          <a:effectLst/>
                        </a:rPr>
                        <a:t>de </a:t>
                      </a:r>
                      <a:r>
                        <a:rPr lang="pt-BR" sz="1800" dirty="0" smtClean="0">
                          <a:effectLst/>
                        </a:rPr>
                        <a:t>Tecnologia </a:t>
                      </a:r>
                      <a:r>
                        <a:rPr lang="pt-BR" sz="1800" dirty="0">
                          <a:effectLst/>
                        </a:rPr>
                        <a:t>da Informação – CTEC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113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pt-BR" sz="1800" kern="0" dirty="0">
                          <a:effectLst/>
                        </a:rPr>
                        <a:t>Auditor</a:t>
                      </a:r>
                      <a:endParaRPr lang="pt-BR" sz="1800" b="1" kern="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Área de Formação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90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Carlos Santana Bandeira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Tecnologia em Informática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90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Frederico Pinto de Souza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Ciência da Computação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90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Gianncarla Cutini Barcelos Labuto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Ciências da Computação</a:t>
                      </a:r>
                      <a:endParaRPr lang="pt-B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90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Marcelo Campos Antunes 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Ciências da Computação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90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Marcos dos S Ferreira</a:t>
                      </a:r>
                      <a:endParaRPr lang="pt-B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Tecnologia em PD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90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Reinaldo Matos Monteiro</a:t>
                      </a:r>
                      <a:endParaRPr lang="pt-B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Direito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827584" y="2469146"/>
            <a:ext cx="266489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Equipe Técnica:</a:t>
            </a:r>
            <a:endParaRPr kumimoji="0" lang="pt-BR" altLang="pt-B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28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352"/>
            <a:ext cx="2952328" cy="102248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71339"/>
            <a:ext cx="1224136" cy="84541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10" y="260648"/>
            <a:ext cx="5987004" cy="1066179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000" y="116632"/>
            <a:ext cx="1480514" cy="102248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36512" y="6516052"/>
            <a:ext cx="907100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i="1" dirty="0">
                <a:latin typeface="Adobe Arabic" pitchFamily="18" charset="-78"/>
                <a:ea typeface="Adobe Gothic Std B" pitchFamily="34" charset="-128"/>
                <a:cs typeface="Adobe Arabic" pitchFamily="18" charset="-78"/>
              </a:rPr>
              <a:t>SECONT NA ESTRADA -   www.secont.es.gov.br – www.transparencia.es.gov.br – www.ouvidoria.es.gov.br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633036" y="1710822"/>
            <a:ext cx="84249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/>
              <a:t>Principais pontos referentes à auditorias de Gestão </a:t>
            </a:r>
            <a:r>
              <a:rPr lang="pt-BR" sz="2200" b="1" dirty="0" smtClean="0"/>
              <a:t>de Contratos </a:t>
            </a:r>
            <a:r>
              <a:rPr lang="pt-BR" sz="2200" b="1" dirty="0" smtClean="0"/>
              <a:t>de TI:</a:t>
            </a:r>
            <a:endParaRPr lang="pt-BR" sz="22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899592" y="2636912"/>
            <a:ext cx="79208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200"/>
              </a:spcAft>
              <a:buFont typeface="+mj-lt"/>
              <a:buAutoNum type="arabicPeriod"/>
            </a:pPr>
            <a:r>
              <a:rPr lang="pt-BR" sz="2000" dirty="0" smtClean="0"/>
              <a:t>Fiscais </a:t>
            </a:r>
            <a:r>
              <a:rPr lang="pt-BR" sz="2000" dirty="0"/>
              <a:t>e gestores de contratos de TI</a:t>
            </a:r>
            <a:r>
              <a:rPr lang="pt-BR" sz="2000" dirty="0" smtClean="0"/>
              <a:t>;</a:t>
            </a:r>
          </a:p>
          <a:p>
            <a:pPr marL="342900" indent="-342900" algn="just">
              <a:spcAft>
                <a:spcPts val="1200"/>
              </a:spcAft>
              <a:buFont typeface="+mj-lt"/>
              <a:buAutoNum type="arabicPeriod"/>
            </a:pPr>
            <a:r>
              <a:rPr lang="pt-BR" sz="2000" dirty="0" smtClean="0"/>
              <a:t>Planejamento </a:t>
            </a:r>
            <a:r>
              <a:rPr lang="pt-BR" sz="2000" dirty="0"/>
              <a:t>da contratação (principais </a:t>
            </a:r>
            <a:r>
              <a:rPr lang="pt-BR" sz="2000" dirty="0" smtClean="0"/>
              <a:t>aspectos que </a:t>
            </a:r>
            <a:r>
              <a:rPr lang="pt-BR" sz="2000" dirty="0"/>
              <a:t>interferem na gestão contratual);</a:t>
            </a:r>
          </a:p>
          <a:p>
            <a:pPr marL="342900" indent="-342900" algn="just">
              <a:spcAft>
                <a:spcPts val="1200"/>
              </a:spcAft>
              <a:buFont typeface="+mj-lt"/>
              <a:buAutoNum type="arabicPeriod"/>
            </a:pPr>
            <a:r>
              <a:rPr lang="pt-BR" sz="2000" dirty="0" smtClean="0"/>
              <a:t>Gestão </a:t>
            </a:r>
            <a:r>
              <a:rPr lang="pt-BR" sz="2000" dirty="0"/>
              <a:t>da contratação;</a:t>
            </a:r>
          </a:p>
          <a:p>
            <a:pPr marL="342900" indent="-342900" algn="just">
              <a:spcAft>
                <a:spcPts val="1200"/>
              </a:spcAft>
              <a:buFont typeface="+mj-lt"/>
              <a:buAutoNum type="arabicPeriod"/>
            </a:pPr>
            <a:r>
              <a:rPr lang="pt-BR" sz="2000" dirty="0" smtClean="0"/>
              <a:t>Gestão </a:t>
            </a:r>
            <a:r>
              <a:rPr lang="pt-BR" sz="2000" dirty="0"/>
              <a:t>de contratos de desenvolvimento e manutenção de sistemas;</a:t>
            </a:r>
          </a:p>
          <a:p>
            <a:pPr marL="342900" indent="-342900" algn="just">
              <a:spcAft>
                <a:spcPts val="1200"/>
              </a:spcAft>
              <a:buFont typeface="+mj-lt"/>
              <a:buAutoNum type="arabicPeriod"/>
            </a:pPr>
            <a:r>
              <a:rPr lang="pt-BR" sz="2000" dirty="0" smtClean="0"/>
              <a:t>Reajustamento </a:t>
            </a:r>
            <a:r>
              <a:rPr lang="pt-BR" sz="2000" dirty="0"/>
              <a:t>contratual.</a:t>
            </a:r>
          </a:p>
        </p:txBody>
      </p:sp>
    </p:spTree>
    <p:extLst>
      <p:ext uri="{BB962C8B-B14F-4D97-AF65-F5344CB8AC3E}">
        <p14:creationId xmlns:p14="http://schemas.microsoft.com/office/powerpoint/2010/main" val="351319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10" y="260648"/>
            <a:ext cx="5987004" cy="1066179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000" y="116632"/>
            <a:ext cx="1480514" cy="102248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352"/>
            <a:ext cx="2952328" cy="102248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0" y="6516052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i="1" dirty="0">
                <a:latin typeface="Adobe Arabic" pitchFamily="18" charset="-78"/>
                <a:ea typeface="Adobe Gothic Std B" pitchFamily="34" charset="-128"/>
                <a:cs typeface="Adobe Arabic" pitchFamily="18" charset="-78"/>
              </a:rPr>
              <a:t>SECONT NA ESTRADA -   www.secont.es.gov.br – www.transparencia.es.gov.br – www.ouvidoria.es.gov.br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079447" y="2060848"/>
            <a:ext cx="48120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2200" b="1"/>
            </a:lvl1pPr>
          </a:lstStyle>
          <a:p>
            <a:pPr marL="457200" indent="-457200">
              <a:buFont typeface="+mj-lt"/>
              <a:buAutoNum type="arabicPeriod"/>
            </a:pPr>
            <a:r>
              <a:rPr lang="pt-BR" dirty="0"/>
              <a:t>Fiscais e gestores de contratos de TI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043608" y="2996952"/>
            <a:ext cx="784887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342900" indent="-342900">
              <a:buFont typeface="+mj-lt"/>
              <a:buAutoNum type="arabicPeriod"/>
              <a:defRPr sz="2000"/>
            </a:lvl1pPr>
          </a:lstStyle>
          <a:p>
            <a:pPr algn="just">
              <a:spcAft>
                <a:spcPts val="1200"/>
              </a:spcAft>
              <a:buFont typeface="+mj-lt"/>
              <a:buAutoNum type="alphaLcParenR"/>
            </a:pPr>
            <a:r>
              <a:rPr lang="pt-BR" dirty="0"/>
              <a:t>Falta de designação formal do gestor e dos fiscais de contrato de </a:t>
            </a:r>
            <a:r>
              <a:rPr lang="pt-BR" dirty="0" smtClean="0"/>
              <a:t>TI; </a:t>
            </a:r>
          </a:p>
          <a:p>
            <a:pPr algn="just">
              <a:spcAft>
                <a:spcPts val="1200"/>
              </a:spcAft>
              <a:buFont typeface="+mj-lt"/>
              <a:buAutoNum type="alphaLcParenR"/>
            </a:pPr>
            <a:r>
              <a:rPr lang="pt-BR" dirty="0" smtClean="0"/>
              <a:t>Falta de qualificação </a:t>
            </a:r>
            <a:r>
              <a:rPr lang="pt-BR" dirty="0"/>
              <a:t>técnica do gestor </a:t>
            </a:r>
            <a:r>
              <a:rPr lang="pt-BR" dirty="0" smtClean="0"/>
              <a:t>e dos </a:t>
            </a:r>
            <a:r>
              <a:rPr lang="pt-BR" dirty="0"/>
              <a:t>fiscais de contrato de </a:t>
            </a:r>
            <a:r>
              <a:rPr lang="pt-BR" dirty="0" smtClean="0"/>
              <a:t>TI; </a:t>
            </a:r>
          </a:p>
          <a:p>
            <a:pPr algn="just">
              <a:spcAft>
                <a:spcPts val="1200"/>
              </a:spcAft>
              <a:buFont typeface="+mj-lt"/>
              <a:buAutoNum type="alphaLcParenR"/>
            </a:pPr>
            <a:r>
              <a:rPr lang="pt-BR" dirty="0" smtClean="0"/>
              <a:t>Quantidade </a:t>
            </a:r>
            <a:r>
              <a:rPr lang="pt-BR" dirty="0"/>
              <a:t>excessiva de contratos </a:t>
            </a:r>
            <a:r>
              <a:rPr lang="pt-BR" dirty="0" smtClean="0"/>
              <a:t>sob responsabilidade </a:t>
            </a:r>
            <a:r>
              <a:rPr lang="pt-BR" dirty="0"/>
              <a:t>do mesmo </a:t>
            </a:r>
            <a:r>
              <a:rPr lang="pt-BR" dirty="0" smtClean="0"/>
              <a:t>fiscal.</a:t>
            </a:r>
          </a:p>
          <a:p>
            <a:pPr>
              <a:buFont typeface="+mj-lt"/>
              <a:buAutoNum type="alphaLcParenR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993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10" y="260648"/>
            <a:ext cx="5987004" cy="1066179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000" y="116632"/>
            <a:ext cx="1480514" cy="102248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352"/>
            <a:ext cx="2952328" cy="102248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0" y="6516052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i="1" dirty="0">
                <a:latin typeface="Adobe Arabic" pitchFamily="18" charset="-78"/>
                <a:ea typeface="Adobe Gothic Std B" pitchFamily="34" charset="-128"/>
                <a:cs typeface="Adobe Arabic" pitchFamily="18" charset="-78"/>
              </a:rPr>
              <a:t>SECONT NA ESTRADA -   www.secont.es.gov.br – www.transparencia.es.gov.br – www.ouvidoria.es.gov.br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079447" y="1609598"/>
            <a:ext cx="408618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2200" b="1"/>
            </a:lvl1pPr>
          </a:lstStyle>
          <a:p>
            <a:pPr marL="457200" indent="-457200">
              <a:buFont typeface="+mj-lt"/>
              <a:buAutoNum type="arabicPeriod" startAt="2"/>
            </a:pPr>
            <a:r>
              <a:rPr lang="pt-BR" dirty="0"/>
              <a:t>Planejamento da contratação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043608" y="2545702"/>
            <a:ext cx="784887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342900" indent="-342900">
              <a:buFont typeface="+mj-lt"/>
              <a:buAutoNum type="arabicPeriod"/>
              <a:defRPr sz="2000"/>
            </a:lvl1pPr>
          </a:lstStyle>
          <a:p>
            <a:pPr algn="just">
              <a:spcAft>
                <a:spcPts val="1200"/>
              </a:spcAft>
              <a:buFont typeface="+mj-lt"/>
              <a:buAutoNum type="alphaLcParenR"/>
            </a:pPr>
            <a:r>
              <a:rPr lang="pt-BR" dirty="0"/>
              <a:t>Falhas / Inexistência da justificativa </a:t>
            </a:r>
            <a:r>
              <a:rPr lang="pt-BR" dirty="0" smtClean="0"/>
              <a:t>do volume </a:t>
            </a:r>
            <a:r>
              <a:rPr lang="pt-BR" dirty="0"/>
              <a:t>de serviços a ser contratado</a:t>
            </a:r>
            <a:r>
              <a:rPr lang="pt-BR" dirty="0" smtClean="0"/>
              <a:t>; </a:t>
            </a:r>
          </a:p>
          <a:p>
            <a:pPr algn="just">
              <a:spcAft>
                <a:spcPts val="1200"/>
              </a:spcAft>
              <a:buFont typeface="+mj-lt"/>
              <a:buAutoNum type="alphaLcParenR"/>
            </a:pPr>
            <a:r>
              <a:rPr lang="pt-BR" dirty="0"/>
              <a:t>Falhas na estipulação das sanções administrativas</a:t>
            </a:r>
            <a:r>
              <a:rPr lang="pt-BR" dirty="0" smtClean="0"/>
              <a:t>; </a:t>
            </a:r>
          </a:p>
          <a:p>
            <a:pPr algn="just">
              <a:spcAft>
                <a:spcPts val="1200"/>
              </a:spcAft>
              <a:buFont typeface="+mj-lt"/>
              <a:buAutoNum type="alphaLcParenR"/>
            </a:pPr>
            <a:r>
              <a:rPr lang="pt-BR" dirty="0"/>
              <a:t>Outras falhas no </a:t>
            </a:r>
            <a:r>
              <a:rPr lang="pt-BR" dirty="0" smtClean="0"/>
              <a:t>planejamento:</a:t>
            </a:r>
          </a:p>
          <a:p>
            <a:pPr marL="857250" lvl="1" indent="-400050" algn="just">
              <a:spcAft>
                <a:spcPts val="1200"/>
              </a:spcAft>
              <a:buFont typeface="+mj-lt"/>
              <a:buAutoNum type="romanLcPeriod"/>
            </a:pPr>
            <a:r>
              <a:rPr lang="pt-BR" dirty="0"/>
              <a:t>elaboração de artefatos de planejamento após o </a:t>
            </a:r>
            <a:r>
              <a:rPr lang="pt-BR" dirty="0" smtClean="0"/>
              <a:t>recebimento da </a:t>
            </a:r>
            <a:r>
              <a:rPr lang="pt-BR" dirty="0"/>
              <a:t>proposta da empresa contratada por dispensa de </a:t>
            </a:r>
            <a:r>
              <a:rPr lang="pt-BR" dirty="0" smtClean="0"/>
              <a:t>licitação ou </a:t>
            </a:r>
            <a:r>
              <a:rPr lang="pt-BR" dirty="0"/>
              <a:t>após a elaboração do termo de referência;</a:t>
            </a:r>
          </a:p>
          <a:p>
            <a:pPr marL="857250" lvl="1" indent="-400050" algn="just">
              <a:spcAft>
                <a:spcPts val="1200"/>
              </a:spcAft>
              <a:buFont typeface="+mj-lt"/>
              <a:buAutoNum type="romanLcPeriod"/>
            </a:pPr>
            <a:r>
              <a:rPr lang="pt-BR" dirty="0" smtClean="0"/>
              <a:t>ausência </a:t>
            </a:r>
            <a:r>
              <a:rPr lang="pt-BR" dirty="0"/>
              <a:t>de planejamento em processo de contratação direta;</a:t>
            </a:r>
          </a:p>
          <a:p>
            <a:pPr marL="857250" lvl="1" indent="-400050" algn="just">
              <a:spcAft>
                <a:spcPts val="1200"/>
              </a:spcAft>
              <a:buFont typeface="+mj-lt"/>
              <a:buAutoNum type="romanLcPeriod"/>
            </a:pPr>
            <a:r>
              <a:rPr lang="pt-BR" dirty="0" smtClean="0"/>
              <a:t>incompletudes </a:t>
            </a:r>
            <a:r>
              <a:rPr lang="pt-BR" dirty="0"/>
              <a:t>e falhas formais nos documentos de </a:t>
            </a:r>
            <a:r>
              <a:rPr lang="pt-BR" dirty="0" smtClean="0"/>
              <a:t>planejamento.</a:t>
            </a:r>
          </a:p>
          <a:p>
            <a:pPr>
              <a:buFont typeface="+mj-lt"/>
              <a:buAutoNum type="alphaLcParenR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43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10" y="260648"/>
            <a:ext cx="5987004" cy="1066179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000" y="116632"/>
            <a:ext cx="1480514" cy="102248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352"/>
            <a:ext cx="2952328" cy="102248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0" y="6516052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i="1" dirty="0">
                <a:latin typeface="Adobe Arabic" pitchFamily="18" charset="-78"/>
                <a:ea typeface="Adobe Gothic Std B" pitchFamily="34" charset="-128"/>
                <a:cs typeface="Adobe Arabic" pitchFamily="18" charset="-78"/>
              </a:rPr>
              <a:t>SECONT NA ESTRADA -   www.secont.es.gov.br – www.transparencia.es.gov.br – www.ouvidoria.es.gov.br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079447" y="1942098"/>
            <a:ext cx="32729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2200" b="1"/>
            </a:lvl1pPr>
          </a:lstStyle>
          <a:p>
            <a:pPr marL="457200" indent="-457200">
              <a:buFont typeface="+mj-lt"/>
              <a:buAutoNum type="arabicPeriod" startAt="3"/>
            </a:pPr>
            <a:r>
              <a:rPr lang="pt-BR" dirty="0"/>
              <a:t>Gestão da contratação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043608" y="2878202"/>
            <a:ext cx="784887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342900" indent="-342900">
              <a:buFont typeface="+mj-lt"/>
              <a:buAutoNum type="arabicPeriod"/>
              <a:defRPr sz="2000"/>
            </a:lvl1pPr>
          </a:lstStyle>
          <a:p>
            <a:pPr algn="just">
              <a:spcAft>
                <a:spcPts val="1200"/>
              </a:spcAft>
              <a:buFont typeface="+mj-lt"/>
              <a:buAutoNum type="alphaLcParenR"/>
            </a:pPr>
            <a:r>
              <a:rPr lang="pt-BR" dirty="0"/>
              <a:t>Ausência/Dificuldade </a:t>
            </a:r>
            <a:r>
              <a:rPr lang="pt-BR" dirty="0" smtClean="0"/>
              <a:t>de rastreamento </a:t>
            </a:r>
            <a:r>
              <a:rPr lang="pt-BR" dirty="0"/>
              <a:t>dos serviços prestados</a:t>
            </a:r>
            <a:r>
              <a:rPr lang="pt-BR" dirty="0" smtClean="0"/>
              <a:t>; </a:t>
            </a:r>
          </a:p>
          <a:p>
            <a:pPr algn="just">
              <a:spcAft>
                <a:spcPts val="1200"/>
              </a:spcAft>
              <a:buFont typeface="+mj-lt"/>
              <a:buAutoNum type="alphaLcParenR"/>
            </a:pPr>
            <a:r>
              <a:rPr lang="pt-BR" dirty="0" smtClean="0"/>
              <a:t>Falha </a:t>
            </a:r>
            <a:r>
              <a:rPr lang="pt-BR" dirty="0"/>
              <a:t>ou ausência de avaliação </a:t>
            </a:r>
            <a:r>
              <a:rPr lang="pt-BR" dirty="0" smtClean="0"/>
              <a:t>da qualidade </a:t>
            </a:r>
            <a:r>
              <a:rPr lang="pt-BR" dirty="0"/>
              <a:t>dos serviços </a:t>
            </a:r>
            <a:r>
              <a:rPr lang="pt-BR" dirty="0" smtClean="0"/>
              <a:t>prestados;</a:t>
            </a:r>
          </a:p>
          <a:p>
            <a:pPr algn="just">
              <a:spcAft>
                <a:spcPts val="1200"/>
              </a:spcAft>
              <a:buFont typeface="+mj-lt"/>
              <a:buAutoNum type="alphaLcParenR"/>
            </a:pPr>
            <a:r>
              <a:rPr lang="pt-BR" dirty="0" smtClean="0"/>
              <a:t>Desconformidade </a:t>
            </a:r>
            <a:r>
              <a:rPr lang="pt-BR" dirty="0"/>
              <a:t>na </a:t>
            </a:r>
            <a:r>
              <a:rPr lang="pt-BR" dirty="0" smtClean="0"/>
              <a:t>aplicação dos </a:t>
            </a:r>
            <a:r>
              <a:rPr lang="pt-BR" dirty="0"/>
              <a:t>critérios de </a:t>
            </a:r>
            <a:r>
              <a:rPr lang="pt-BR" dirty="0" smtClean="0"/>
              <a:t>medição</a:t>
            </a:r>
            <a:r>
              <a:rPr lang="pt-BR" dirty="0"/>
              <a:t>;</a:t>
            </a:r>
            <a:endParaRPr lang="pt-BR" dirty="0" smtClean="0"/>
          </a:p>
          <a:p>
            <a:pPr algn="just">
              <a:spcAft>
                <a:spcPts val="1200"/>
              </a:spcAft>
              <a:buFont typeface="+mj-lt"/>
              <a:buAutoNum type="alphaLcParenR"/>
            </a:pPr>
            <a:r>
              <a:rPr lang="pt-BR" dirty="0"/>
              <a:t>Falhas na gestão dos riscos da </a:t>
            </a:r>
            <a:r>
              <a:rPr lang="pt-BR" dirty="0" smtClean="0"/>
              <a:t>contratação; </a:t>
            </a:r>
          </a:p>
          <a:p>
            <a:pPr algn="just">
              <a:spcAft>
                <a:spcPts val="1200"/>
              </a:spcAft>
              <a:buFont typeface="+mj-lt"/>
              <a:buAutoNum type="alphaLcParenR"/>
            </a:pPr>
            <a:r>
              <a:rPr lang="pt-BR" dirty="0" smtClean="0"/>
              <a:t>Não </a:t>
            </a:r>
            <a:r>
              <a:rPr lang="pt-BR" dirty="0"/>
              <a:t>manutenção de requisitos técnicos </a:t>
            </a:r>
            <a:r>
              <a:rPr lang="pt-BR" dirty="0" smtClean="0"/>
              <a:t>exigidos/propostos </a:t>
            </a:r>
            <a:r>
              <a:rPr lang="pt-BR" dirty="0"/>
              <a:t>durante a execução do </a:t>
            </a:r>
            <a:r>
              <a:rPr lang="pt-BR" dirty="0" smtClean="0"/>
              <a:t>contrato; </a:t>
            </a:r>
          </a:p>
          <a:p>
            <a:pPr algn="just">
              <a:spcAft>
                <a:spcPts val="1200"/>
              </a:spcAft>
              <a:buFont typeface="+mj-lt"/>
              <a:buAutoNum type="alphaLcParenR"/>
            </a:pPr>
            <a:r>
              <a:rPr lang="pt-BR" dirty="0" smtClean="0"/>
              <a:t>Ausência </a:t>
            </a:r>
            <a:r>
              <a:rPr lang="pt-BR" dirty="0"/>
              <a:t>de registro das </a:t>
            </a:r>
            <a:r>
              <a:rPr lang="pt-BR" dirty="0" smtClean="0"/>
              <a:t>ocorrências relacionadas </a:t>
            </a:r>
            <a:r>
              <a:rPr lang="pt-BR" dirty="0"/>
              <a:t>à execução </a:t>
            </a:r>
            <a:r>
              <a:rPr lang="pt-BR" dirty="0" smtClean="0"/>
              <a:t>contratual.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863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10" y="260648"/>
            <a:ext cx="5987004" cy="1066179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000" y="116632"/>
            <a:ext cx="1480514" cy="102248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352"/>
            <a:ext cx="2952328" cy="102248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0" y="6516052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i="1" dirty="0">
                <a:latin typeface="Adobe Arabic" pitchFamily="18" charset="-78"/>
                <a:ea typeface="Adobe Gothic Std B" pitchFamily="34" charset="-128"/>
                <a:cs typeface="Adobe Arabic" pitchFamily="18" charset="-78"/>
              </a:rPr>
              <a:t>SECONT NA ESTRADA -   www.secont.es.gov.br – www.transparencia.es.gov.br – www.ouvidoria.es.gov.br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079447" y="2060848"/>
            <a:ext cx="78130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2200" b="1"/>
            </a:lvl1pPr>
          </a:lstStyle>
          <a:p>
            <a:pPr marL="457200" indent="-457200" algn="just">
              <a:buFont typeface="+mj-lt"/>
              <a:buAutoNum type="arabicPeriod" startAt="4"/>
            </a:pPr>
            <a:r>
              <a:rPr lang="pt-BR" dirty="0"/>
              <a:t>Gestão de contratos de </a:t>
            </a:r>
            <a:r>
              <a:rPr lang="pt-BR" dirty="0" smtClean="0"/>
              <a:t>desenvolvimento e </a:t>
            </a:r>
            <a:r>
              <a:rPr lang="pt-BR" dirty="0"/>
              <a:t>manutenção de sistemas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043608" y="2996952"/>
            <a:ext cx="7848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342900" indent="-342900">
              <a:buFont typeface="+mj-lt"/>
              <a:buAutoNum type="arabicPeriod"/>
              <a:defRPr sz="2000"/>
            </a:lvl1pPr>
          </a:lstStyle>
          <a:p>
            <a:pPr algn="just">
              <a:spcAft>
                <a:spcPts val="1200"/>
              </a:spcAft>
              <a:buFont typeface="+mj-lt"/>
              <a:buAutoNum type="alphaLcParenR"/>
            </a:pPr>
            <a:r>
              <a:rPr lang="pt-BR" dirty="0" smtClean="0"/>
              <a:t>falhas </a:t>
            </a:r>
            <a:r>
              <a:rPr lang="pt-BR" dirty="0"/>
              <a:t>na justificativa do volume de serviços contratado</a:t>
            </a:r>
            <a:r>
              <a:rPr lang="pt-BR" dirty="0" smtClean="0"/>
              <a:t>, em </a:t>
            </a:r>
            <a:r>
              <a:rPr lang="pt-BR" dirty="0"/>
              <a:t>decorrência da ausência de memória de </a:t>
            </a:r>
            <a:r>
              <a:rPr lang="pt-BR" dirty="0" smtClean="0"/>
              <a:t>cálculo;</a:t>
            </a:r>
          </a:p>
          <a:p>
            <a:pPr algn="just">
              <a:spcAft>
                <a:spcPts val="1200"/>
              </a:spcAft>
              <a:buFont typeface="+mj-lt"/>
              <a:buAutoNum type="alphaLcParenR"/>
            </a:pPr>
            <a:r>
              <a:rPr lang="pt-BR" dirty="0" smtClean="0"/>
              <a:t>ausência/falhas </a:t>
            </a:r>
            <a:r>
              <a:rPr lang="pt-BR" dirty="0"/>
              <a:t>na avaliação da qualidade dos serviços prestados;</a:t>
            </a:r>
          </a:p>
          <a:p>
            <a:pPr algn="just">
              <a:spcAft>
                <a:spcPts val="1200"/>
              </a:spcAft>
              <a:buAutoNum type="alphaLcParenR"/>
            </a:pPr>
            <a:r>
              <a:rPr lang="pt-BR" dirty="0" smtClean="0"/>
              <a:t>falhas </a:t>
            </a:r>
            <a:r>
              <a:rPr lang="pt-BR" dirty="0"/>
              <a:t>na capacitação técnica da equipe </a:t>
            </a:r>
            <a:r>
              <a:rPr lang="pt-BR" dirty="0" smtClean="0"/>
              <a:t>responsável pela </a:t>
            </a:r>
            <a:r>
              <a:rPr lang="pt-BR" dirty="0"/>
              <a:t>fiscalização contratual.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043609" y="4948740"/>
            <a:ext cx="7848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i="1" dirty="0" smtClean="0"/>
              <a:t>A carência </a:t>
            </a:r>
            <a:r>
              <a:rPr lang="pt-BR" sz="2000" i="1" dirty="0"/>
              <a:t>de pessoal capacitado para conduzir o </a:t>
            </a:r>
            <a:r>
              <a:rPr lang="pt-BR" sz="2000" i="1" dirty="0" smtClean="0"/>
              <a:t>processo de </a:t>
            </a:r>
            <a:r>
              <a:rPr lang="pt-BR" sz="2000" i="1" dirty="0"/>
              <a:t>gestão contratual, além da falta de estrutura da organização contratante</a:t>
            </a:r>
            <a:r>
              <a:rPr lang="pt-BR" sz="2000" i="1" dirty="0" smtClean="0"/>
              <a:t>, prejudica a </a:t>
            </a:r>
            <a:r>
              <a:rPr lang="pt-BR" sz="2000" i="1" dirty="0"/>
              <a:t>realização de avaliação de qualidade de </a:t>
            </a:r>
            <a:r>
              <a:rPr lang="pt-BR" sz="2000" i="1" dirty="0" smtClean="0"/>
              <a:t>forma sistemática</a:t>
            </a:r>
            <a:r>
              <a:rPr lang="pt-BR" sz="20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472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10" y="260648"/>
            <a:ext cx="5987004" cy="1066179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000" y="116632"/>
            <a:ext cx="1480514" cy="102248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352"/>
            <a:ext cx="2952328" cy="102248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0" y="6516052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i="1" dirty="0">
                <a:latin typeface="Adobe Arabic" pitchFamily="18" charset="-78"/>
                <a:ea typeface="Adobe Gothic Std B" pitchFamily="34" charset="-128"/>
                <a:cs typeface="Adobe Arabic" pitchFamily="18" charset="-78"/>
              </a:rPr>
              <a:t>SECONT NA ESTRADA -   www.secont.es.gov.br – www.transparencia.es.gov.br – www.ouvidoria.es.gov.br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223463" y="2060848"/>
            <a:ext cx="68769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2200" b="1"/>
            </a:lvl1pPr>
          </a:lstStyle>
          <a:p>
            <a:r>
              <a:rPr lang="pt-BR" dirty="0"/>
              <a:t>Benefícios da </a:t>
            </a:r>
            <a:r>
              <a:rPr lang="pt-BR" dirty="0" smtClean="0"/>
              <a:t>implementação das </a:t>
            </a:r>
            <a:r>
              <a:rPr lang="pt-BR" dirty="0"/>
              <a:t>recomendações do TCU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043608" y="2996952"/>
            <a:ext cx="784887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342900" indent="-342900">
              <a:buFont typeface="+mj-lt"/>
              <a:buAutoNum type="arabicPeriod"/>
              <a:defRPr sz="2000"/>
            </a:lvl1pPr>
          </a:lstStyle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/>
              <a:t>A </a:t>
            </a:r>
            <a:r>
              <a:rPr lang="pt-BR" dirty="0"/>
              <a:t>correção de </a:t>
            </a:r>
            <a:r>
              <a:rPr lang="pt-BR" dirty="0" smtClean="0"/>
              <a:t>irregularidades ou </a:t>
            </a:r>
            <a:r>
              <a:rPr lang="pt-BR" dirty="0" smtClean="0"/>
              <a:t>impropriedades;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/>
              <a:t>O </a:t>
            </a:r>
            <a:r>
              <a:rPr lang="pt-BR" dirty="0"/>
              <a:t>incremento na economia e na eficiência </a:t>
            </a:r>
            <a:r>
              <a:rPr lang="pt-BR" dirty="0" smtClean="0"/>
              <a:t>dos processos </a:t>
            </a:r>
            <a:r>
              <a:rPr lang="pt-BR" dirty="0"/>
              <a:t>de gestão de contratos de TI dos entes </a:t>
            </a:r>
            <a:r>
              <a:rPr lang="pt-BR" dirty="0" smtClean="0"/>
              <a:t>auditados;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/>
              <a:t>A melhoria </a:t>
            </a:r>
            <a:r>
              <a:rPr lang="pt-BR" dirty="0" smtClean="0"/>
              <a:t>da eficácia </a:t>
            </a:r>
            <a:r>
              <a:rPr lang="pt-BR" dirty="0"/>
              <a:t>das contratações de </a:t>
            </a:r>
            <a:r>
              <a:rPr lang="pt-BR" dirty="0" smtClean="0"/>
              <a:t>TI;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/>
              <a:t>O </a:t>
            </a:r>
            <a:r>
              <a:rPr lang="pt-BR" dirty="0" smtClean="0"/>
              <a:t>aprimoramento </a:t>
            </a:r>
            <a:r>
              <a:rPr lang="pt-BR" dirty="0"/>
              <a:t>da </a:t>
            </a:r>
            <a:r>
              <a:rPr lang="pt-BR" dirty="0" smtClean="0"/>
              <a:t>governança de TI.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793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475</Words>
  <Application>Microsoft Office PowerPoint</Application>
  <PresentationFormat>Apresentação na tela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Suellen Barone</dc:creator>
  <cp:lastModifiedBy>Ricardo Oliveira</cp:lastModifiedBy>
  <cp:revision>14</cp:revision>
  <dcterms:created xsi:type="dcterms:W3CDTF">2016-02-11T17:56:38Z</dcterms:created>
  <dcterms:modified xsi:type="dcterms:W3CDTF">2016-02-22T20:49:00Z</dcterms:modified>
</cp:coreProperties>
</file>