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308" r:id="rId4"/>
    <p:sldId id="313" r:id="rId5"/>
    <p:sldId id="314" r:id="rId6"/>
    <p:sldId id="315" r:id="rId7"/>
    <p:sldId id="340" r:id="rId8"/>
    <p:sldId id="316" r:id="rId9"/>
    <p:sldId id="317" r:id="rId10"/>
    <p:sldId id="341" r:id="rId11"/>
    <p:sldId id="319" r:id="rId12"/>
    <p:sldId id="337" r:id="rId13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CC"/>
    <a:srgbClr val="FF99FF"/>
    <a:srgbClr val="CC00CC"/>
    <a:srgbClr val="66FFFF"/>
    <a:srgbClr val="FFFF00"/>
    <a:srgbClr val="FFFF99"/>
    <a:srgbClr val="FF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82729" autoAdjust="0"/>
  </p:normalViewPr>
  <p:slideViewPr>
    <p:cSldViewPr>
      <p:cViewPr varScale="1">
        <p:scale>
          <a:sx n="75" d="100"/>
          <a:sy n="75" d="100"/>
        </p:scale>
        <p:origin x="-17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Plan1!$C$4:$C$5</c:f>
              <c:strCache>
                <c:ptCount val="2"/>
                <c:pt idx="0">
                  <c:v>Jan</c:v>
                </c:pt>
                <c:pt idx="1">
                  <c:v>Fev</c:v>
                </c:pt>
              </c:strCache>
            </c:strRef>
          </c:cat>
          <c:val>
            <c:numRef>
              <c:f>Plan1!$D$4:$D$5</c:f>
              <c:numCache>
                <c:formatCode>General</c:formatCode>
                <c:ptCount val="2"/>
                <c:pt idx="0">
                  <c:v>459</c:v>
                </c:pt>
                <c:pt idx="1">
                  <c:v>436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680512"/>
        <c:axId val="95114752"/>
      </c:barChart>
      <c:catAx>
        <c:axId val="896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114752"/>
        <c:crosses val="autoZero"/>
        <c:auto val="1"/>
        <c:lblAlgn val="ctr"/>
        <c:lblOffset val="100"/>
        <c:noMultiLvlLbl val="0"/>
      </c:catAx>
      <c:valAx>
        <c:axId val="9511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8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02B80-3279-4D68-B4A4-8AC316009380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63F9C5E-1ECA-4FF8-8A57-0DA0356815B6}">
      <dgm:prSet phldrT="[Texto]" custT="1"/>
      <dgm:spPr>
        <a:xfrm>
          <a:off x="432010" y="2043"/>
          <a:ext cx="2388520" cy="143311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Reclamação</a:t>
          </a:r>
        </a:p>
        <a:p>
          <a:r>
            <a:rPr lang="pt-BR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(15 dias)</a:t>
          </a:r>
          <a:endParaRPr lang="pt-BR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B9B8912-1688-4D3B-A2F2-A23750E09ACD}" type="parTrans" cxnId="{579025C2-F896-4F88-A6A5-3A877AF0E3AC}">
      <dgm:prSet/>
      <dgm:spPr/>
      <dgm:t>
        <a:bodyPr/>
        <a:lstStyle/>
        <a:p>
          <a:endParaRPr lang="pt-BR"/>
        </a:p>
      </dgm:t>
    </dgm:pt>
    <dgm:pt modelId="{99FEA3FD-FB2E-46B9-B7CE-D8FAAE1317D6}" type="sibTrans" cxnId="{579025C2-F896-4F88-A6A5-3A877AF0E3AC}">
      <dgm:prSet/>
      <dgm:spPr/>
      <dgm:t>
        <a:bodyPr/>
        <a:lstStyle/>
        <a:p>
          <a:endParaRPr lang="pt-BR"/>
        </a:p>
      </dgm:t>
    </dgm:pt>
    <dgm:pt modelId="{4E14E513-2781-4D44-B170-ECC0CDC17223}">
      <dgm:prSet phldrT="[Texto]" custT="1"/>
      <dgm:spPr>
        <a:xfrm>
          <a:off x="3049853" y="14410"/>
          <a:ext cx="2388520" cy="143311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Denúncia</a:t>
          </a:r>
        </a:p>
        <a:p>
          <a:r>
            <a:rPr lang="pt-BR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(até 60 dias)</a:t>
          </a:r>
          <a:endParaRPr lang="pt-BR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25ABBA2-B0B5-40BF-8A82-36FAAF11B80C}" type="parTrans" cxnId="{767B7250-7F73-4BC3-B5A4-28DBFAB95666}">
      <dgm:prSet/>
      <dgm:spPr/>
      <dgm:t>
        <a:bodyPr/>
        <a:lstStyle/>
        <a:p>
          <a:endParaRPr lang="pt-BR"/>
        </a:p>
      </dgm:t>
    </dgm:pt>
    <dgm:pt modelId="{329E17FE-8631-4F3A-975F-8D7EDADF73A4}" type="sibTrans" cxnId="{767B7250-7F73-4BC3-B5A4-28DBFAB95666}">
      <dgm:prSet/>
      <dgm:spPr/>
      <dgm:t>
        <a:bodyPr/>
        <a:lstStyle/>
        <a:p>
          <a:endParaRPr lang="pt-BR"/>
        </a:p>
      </dgm:t>
    </dgm:pt>
    <dgm:pt modelId="{DED9295A-5EC5-4C62-A4D6-16ED2A4B9736}">
      <dgm:prSet phldrT="[Texto]" custT="1"/>
      <dgm:spPr>
        <a:xfrm>
          <a:off x="5686756" y="2043"/>
          <a:ext cx="2388520" cy="143311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Elogio</a:t>
          </a:r>
        </a:p>
        <a:p>
          <a:r>
            <a:rPr lang="pt-BR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(conhecer)</a:t>
          </a:r>
          <a:endParaRPr lang="pt-BR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E0D68CB-E86B-442B-B362-A76F9B35DACB}" type="parTrans" cxnId="{53A9DB00-63EE-4FA6-9A6B-1C36C48B2F04}">
      <dgm:prSet/>
      <dgm:spPr/>
      <dgm:t>
        <a:bodyPr/>
        <a:lstStyle/>
        <a:p>
          <a:endParaRPr lang="pt-BR"/>
        </a:p>
      </dgm:t>
    </dgm:pt>
    <dgm:pt modelId="{FD12D9A3-F0A6-4AB8-985D-C46C3FCDD839}" type="sibTrans" cxnId="{53A9DB00-63EE-4FA6-9A6B-1C36C48B2F04}">
      <dgm:prSet/>
      <dgm:spPr/>
      <dgm:t>
        <a:bodyPr/>
        <a:lstStyle/>
        <a:p>
          <a:endParaRPr lang="pt-BR"/>
        </a:p>
      </dgm:t>
    </dgm:pt>
    <dgm:pt modelId="{C209F145-3F25-4752-B588-B8673CDEF879}">
      <dgm:prSet phldrT="[Texto]" custT="1"/>
      <dgm:spPr>
        <a:xfrm>
          <a:off x="432010" y="1674007"/>
          <a:ext cx="2388520" cy="143311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Sugestão</a:t>
          </a:r>
        </a:p>
        <a:p>
          <a:r>
            <a:rPr lang="pt-BR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(conhecer)</a:t>
          </a:r>
          <a:endParaRPr lang="pt-BR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CFE88E4-FC74-45E3-AB9C-8C9902415ADB}" type="parTrans" cxnId="{CE461461-41C9-4165-850A-BD0F8F178C9C}">
      <dgm:prSet/>
      <dgm:spPr/>
      <dgm:t>
        <a:bodyPr/>
        <a:lstStyle/>
        <a:p>
          <a:endParaRPr lang="pt-BR"/>
        </a:p>
      </dgm:t>
    </dgm:pt>
    <dgm:pt modelId="{4B01CEB4-0671-43FF-9BEF-863DE0E1A0A8}" type="sibTrans" cxnId="{CE461461-41C9-4165-850A-BD0F8F178C9C}">
      <dgm:prSet/>
      <dgm:spPr/>
      <dgm:t>
        <a:bodyPr/>
        <a:lstStyle/>
        <a:p>
          <a:endParaRPr lang="pt-BR"/>
        </a:p>
      </dgm:t>
    </dgm:pt>
    <dgm:pt modelId="{EFB77F57-B7F5-431B-8066-D7A8936392C7}">
      <dgm:prSet phldrT="[Texto]" custT="1"/>
      <dgm:spPr>
        <a:xfrm>
          <a:off x="3059383" y="1674007"/>
          <a:ext cx="2388520" cy="143311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Informação</a:t>
          </a:r>
        </a:p>
        <a:p>
          <a:r>
            <a:rPr lang="pt-BR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(15 dias)</a:t>
          </a:r>
          <a:endParaRPr lang="pt-BR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762FD8F-5AA0-4AAD-B997-1A1EB8CD61BA}" type="parTrans" cxnId="{4BCEC730-B17F-4416-9093-5620C3B3EEEA}">
      <dgm:prSet/>
      <dgm:spPr/>
      <dgm:t>
        <a:bodyPr/>
        <a:lstStyle/>
        <a:p>
          <a:endParaRPr lang="pt-BR"/>
        </a:p>
      </dgm:t>
    </dgm:pt>
    <dgm:pt modelId="{A79CB9E7-E91F-4C4E-A7AD-739CD7E2F372}" type="sibTrans" cxnId="{4BCEC730-B17F-4416-9093-5620C3B3EEEA}">
      <dgm:prSet/>
      <dgm:spPr/>
      <dgm:t>
        <a:bodyPr/>
        <a:lstStyle/>
        <a:p>
          <a:endParaRPr lang="pt-BR"/>
        </a:p>
      </dgm:t>
    </dgm:pt>
    <dgm:pt modelId="{F24F17E1-CFC7-450E-B9A2-D15C339D9947}">
      <dgm:prSet custT="1"/>
      <dgm:spPr>
        <a:xfrm>
          <a:off x="5686756" y="1674007"/>
          <a:ext cx="2388520" cy="143311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Pedido de acesso à informação</a:t>
          </a:r>
        </a:p>
        <a:p>
          <a:r>
            <a:rPr lang="pt-BR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(20 dias)</a:t>
          </a:r>
          <a:endParaRPr lang="pt-BR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793C0A3-2749-46EB-8206-F691DE67FA19}" type="parTrans" cxnId="{B6A05F9F-D5FC-4E33-B3C8-56C908661553}">
      <dgm:prSet/>
      <dgm:spPr/>
      <dgm:t>
        <a:bodyPr/>
        <a:lstStyle/>
        <a:p>
          <a:endParaRPr lang="pt-BR"/>
        </a:p>
      </dgm:t>
    </dgm:pt>
    <dgm:pt modelId="{200AF0F1-6764-4862-8ED3-6965E99C1278}" type="sibTrans" cxnId="{B6A05F9F-D5FC-4E33-B3C8-56C908661553}">
      <dgm:prSet/>
      <dgm:spPr/>
      <dgm:t>
        <a:bodyPr/>
        <a:lstStyle/>
        <a:p>
          <a:endParaRPr lang="pt-BR"/>
        </a:p>
      </dgm:t>
    </dgm:pt>
    <dgm:pt modelId="{3230FC29-C117-47E9-9964-541D581853FC}">
      <dgm:prSet custT="1"/>
      <dgm:spPr>
        <a:xfrm>
          <a:off x="1745697" y="3345972"/>
          <a:ext cx="2388520" cy="143311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Solicitação</a:t>
          </a:r>
          <a:r>
            <a:rPr lang="pt-BR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(15 dias)</a:t>
          </a:r>
          <a:endParaRPr lang="pt-BR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D1DD02A-C5DF-4077-8EAD-CFD16EE38E9B}" type="parTrans" cxnId="{DE93BEC5-EC0D-4677-B686-B2F51A04528C}">
      <dgm:prSet/>
      <dgm:spPr/>
      <dgm:t>
        <a:bodyPr/>
        <a:lstStyle/>
        <a:p>
          <a:endParaRPr lang="pt-BR"/>
        </a:p>
      </dgm:t>
    </dgm:pt>
    <dgm:pt modelId="{EBD59E94-31EE-4621-AB1D-C78B98762D60}" type="sibTrans" cxnId="{DE93BEC5-EC0D-4677-B686-B2F51A04528C}">
      <dgm:prSet/>
      <dgm:spPr/>
      <dgm:t>
        <a:bodyPr/>
        <a:lstStyle/>
        <a:p>
          <a:endParaRPr lang="pt-BR"/>
        </a:p>
      </dgm:t>
    </dgm:pt>
    <dgm:pt modelId="{FC1B9602-AEF0-4766-98F1-6EAD4C08905A}">
      <dgm:prSet custT="1"/>
      <dgm:spPr>
        <a:xfrm>
          <a:off x="4373070" y="3345972"/>
          <a:ext cx="2388520" cy="143311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Denúncia de corrupção </a:t>
          </a:r>
          <a:r>
            <a:rPr lang="pt-BR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(180 dias)</a:t>
          </a:r>
          <a:endParaRPr lang="pt-BR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F262781-1E9E-42F0-8096-FFC978264F52}" type="parTrans" cxnId="{CB50BF32-C9DD-420C-B72E-BBC98F73E3B4}">
      <dgm:prSet/>
      <dgm:spPr/>
      <dgm:t>
        <a:bodyPr/>
        <a:lstStyle/>
        <a:p>
          <a:endParaRPr lang="pt-BR"/>
        </a:p>
      </dgm:t>
    </dgm:pt>
    <dgm:pt modelId="{8E73EF6A-714F-479A-9881-FF04F2EAA54D}" type="sibTrans" cxnId="{CB50BF32-C9DD-420C-B72E-BBC98F73E3B4}">
      <dgm:prSet/>
      <dgm:spPr/>
      <dgm:t>
        <a:bodyPr/>
        <a:lstStyle/>
        <a:p>
          <a:endParaRPr lang="pt-BR"/>
        </a:p>
      </dgm:t>
    </dgm:pt>
    <dgm:pt modelId="{B6F4829D-9C43-401B-B792-31D45A386241}" type="pres">
      <dgm:prSet presAssocID="{C9F02B80-3279-4D68-B4A4-8AC3160093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9F1EF2-5CFC-4AFE-BA17-45C909950929}" type="pres">
      <dgm:prSet presAssocID="{E63F9C5E-1ECA-4FF8-8A57-0DA0356815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530872-FE26-4A1E-91C0-D279C80B6012}" type="pres">
      <dgm:prSet presAssocID="{99FEA3FD-FB2E-46B9-B7CE-D8FAAE1317D6}" presName="sibTrans" presStyleCnt="0"/>
      <dgm:spPr/>
      <dgm:t>
        <a:bodyPr/>
        <a:lstStyle/>
        <a:p>
          <a:endParaRPr lang="pt-BR"/>
        </a:p>
      </dgm:t>
    </dgm:pt>
    <dgm:pt modelId="{9EBAA10E-7660-474B-9431-03BEB51FB2DA}" type="pres">
      <dgm:prSet presAssocID="{4E14E513-2781-4D44-B170-ECC0CDC17223}" presName="node" presStyleLbl="node1" presStyleIdx="1" presStyleCnt="8" custLinFactNeighborX="-399" custLinFactNeighborY="8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BE7B27-F219-4D57-BE6F-82F4D538F7C6}" type="pres">
      <dgm:prSet presAssocID="{329E17FE-8631-4F3A-975F-8D7EDADF73A4}" presName="sibTrans" presStyleCnt="0"/>
      <dgm:spPr/>
      <dgm:t>
        <a:bodyPr/>
        <a:lstStyle/>
        <a:p>
          <a:endParaRPr lang="pt-BR"/>
        </a:p>
      </dgm:t>
    </dgm:pt>
    <dgm:pt modelId="{D5E8BCE8-587A-4DB4-924E-2C0184A1D3B1}" type="pres">
      <dgm:prSet presAssocID="{DED9295A-5EC5-4C62-A4D6-16ED2A4B973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47AF5D-0253-4506-8336-A4C131DEFB98}" type="pres">
      <dgm:prSet presAssocID="{FD12D9A3-F0A6-4AB8-985D-C46C3FCDD839}" presName="sibTrans" presStyleCnt="0"/>
      <dgm:spPr/>
      <dgm:t>
        <a:bodyPr/>
        <a:lstStyle/>
        <a:p>
          <a:endParaRPr lang="pt-BR"/>
        </a:p>
      </dgm:t>
    </dgm:pt>
    <dgm:pt modelId="{929439F5-71DC-4555-839A-7A9C8ECD93F5}" type="pres">
      <dgm:prSet presAssocID="{C209F145-3F25-4752-B588-B8673CDEF87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7FE200-C7AC-40B8-B7DD-1F3C5D2A64DC}" type="pres">
      <dgm:prSet presAssocID="{4B01CEB4-0671-43FF-9BEF-863DE0E1A0A8}" presName="sibTrans" presStyleCnt="0"/>
      <dgm:spPr/>
      <dgm:t>
        <a:bodyPr/>
        <a:lstStyle/>
        <a:p>
          <a:endParaRPr lang="pt-BR"/>
        </a:p>
      </dgm:t>
    </dgm:pt>
    <dgm:pt modelId="{8A76B1FB-0F96-4F42-8845-654DDD43D801}" type="pres">
      <dgm:prSet presAssocID="{EFB77F57-B7F5-431B-8066-D7A8936392C7}" presName="node" presStyleLbl="node1" presStyleIdx="4" presStyleCnt="8" custScaleY="1238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6951E4-5FF6-421D-BCAC-59E8CA0FCB38}" type="pres">
      <dgm:prSet presAssocID="{A79CB9E7-E91F-4C4E-A7AD-739CD7E2F372}" presName="sibTrans" presStyleCnt="0"/>
      <dgm:spPr/>
      <dgm:t>
        <a:bodyPr/>
        <a:lstStyle/>
        <a:p>
          <a:endParaRPr lang="pt-BR"/>
        </a:p>
      </dgm:t>
    </dgm:pt>
    <dgm:pt modelId="{0A99C157-C53D-48BF-893B-B08A460AE402}" type="pres">
      <dgm:prSet presAssocID="{F24F17E1-CFC7-450E-B9A2-D15C339D9947}" presName="node" presStyleLbl="node1" presStyleIdx="5" presStyleCnt="8" custScaleY="1299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BAF9DA-5037-4C01-878F-A83222D071B8}" type="pres">
      <dgm:prSet presAssocID="{200AF0F1-6764-4862-8ED3-6965E99C1278}" presName="sibTrans" presStyleCnt="0"/>
      <dgm:spPr/>
    </dgm:pt>
    <dgm:pt modelId="{CA5B6C5D-6CAF-4BEC-ABD0-21FE00C61939}" type="pres">
      <dgm:prSet presAssocID="{3230FC29-C117-47E9-9964-541D581853FC}" presName="node" presStyleLbl="node1" presStyleIdx="6" presStyleCnt="8" custScaleY="1299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B31D38-E790-4FA4-A46A-C5ED1D5E95E4}" type="pres">
      <dgm:prSet presAssocID="{EBD59E94-31EE-4621-AB1D-C78B98762D60}" presName="sibTrans" presStyleCnt="0"/>
      <dgm:spPr/>
    </dgm:pt>
    <dgm:pt modelId="{2F776470-D608-4981-BAF8-4693B7E070E4}" type="pres">
      <dgm:prSet presAssocID="{FC1B9602-AEF0-4766-98F1-6EAD4C08905A}" presName="node" presStyleLbl="node1" presStyleIdx="7" presStyleCnt="8" custScaleY="1299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9B771A-C50D-44FA-8043-5E25E85DE821}" type="presOf" srcId="{4E14E513-2781-4D44-B170-ECC0CDC17223}" destId="{9EBAA10E-7660-474B-9431-03BEB51FB2DA}" srcOrd="0" destOrd="0" presId="urn:microsoft.com/office/officeart/2005/8/layout/default"/>
    <dgm:cxn modelId="{579025C2-F896-4F88-A6A5-3A877AF0E3AC}" srcId="{C9F02B80-3279-4D68-B4A4-8AC316009380}" destId="{E63F9C5E-1ECA-4FF8-8A57-0DA0356815B6}" srcOrd="0" destOrd="0" parTransId="{2B9B8912-1688-4D3B-A2F2-A23750E09ACD}" sibTransId="{99FEA3FD-FB2E-46B9-B7CE-D8FAAE1317D6}"/>
    <dgm:cxn modelId="{767B7250-7F73-4BC3-B5A4-28DBFAB95666}" srcId="{C9F02B80-3279-4D68-B4A4-8AC316009380}" destId="{4E14E513-2781-4D44-B170-ECC0CDC17223}" srcOrd="1" destOrd="0" parTransId="{D25ABBA2-B0B5-40BF-8A82-36FAAF11B80C}" sibTransId="{329E17FE-8631-4F3A-975F-8D7EDADF73A4}"/>
    <dgm:cxn modelId="{97275F54-2502-4178-A464-C5F869A0DB45}" type="presOf" srcId="{C209F145-3F25-4752-B588-B8673CDEF879}" destId="{929439F5-71DC-4555-839A-7A9C8ECD93F5}" srcOrd="0" destOrd="0" presId="urn:microsoft.com/office/officeart/2005/8/layout/default"/>
    <dgm:cxn modelId="{4BCEC730-B17F-4416-9093-5620C3B3EEEA}" srcId="{C9F02B80-3279-4D68-B4A4-8AC316009380}" destId="{EFB77F57-B7F5-431B-8066-D7A8936392C7}" srcOrd="4" destOrd="0" parTransId="{C762FD8F-5AA0-4AAD-B997-1A1EB8CD61BA}" sibTransId="{A79CB9E7-E91F-4C4E-A7AD-739CD7E2F372}"/>
    <dgm:cxn modelId="{53A9DB00-63EE-4FA6-9A6B-1C36C48B2F04}" srcId="{C9F02B80-3279-4D68-B4A4-8AC316009380}" destId="{DED9295A-5EC5-4C62-A4D6-16ED2A4B9736}" srcOrd="2" destOrd="0" parTransId="{0E0D68CB-E86B-442B-B362-A76F9B35DACB}" sibTransId="{FD12D9A3-F0A6-4AB8-985D-C46C3FCDD839}"/>
    <dgm:cxn modelId="{FEE910E9-D64E-4ABE-A110-0AE47DE38E40}" type="presOf" srcId="{E63F9C5E-1ECA-4FF8-8A57-0DA0356815B6}" destId="{F29F1EF2-5CFC-4AFE-BA17-45C909950929}" srcOrd="0" destOrd="0" presId="urn:microsoft.com/office/officeart/2005/8/layout/default"/>
    <dgm:cxn modelId="{DE93BEC5-EC0D-4677-B686-B2F51A04528C}" srcId="{C9F02B80-3279-4D68-B4A4-8AC316009380}" destId="{3230FC29-C117-47E9-9964-541D581853FC}" srcOrd="6" destOrd="0" parTransId="{9D1DD02A-C5DF-4077-8EAD-CFD16EE38E9B}" sibTransId="{EBD59E94-31EE-4621-AB1D-C78B98762D60}"/>
    <dgm:cxn modelId="{2F691050-CD0D-4A61-BA4F-109B60DC37A4}" type="presOf" srcId="{C9F02B80-3279-4D68-B4A4-8AC316009380}" destId="{B6F4829D-9C43-401B-B792-31D45A386241}" srcOrd="0" destOrd="0" presId="urn:microsoft.com/office/officeart/2005/8/layout/default"/>
    <dgm:cxn modelId="{B6A05F9F-D5FC-4E33-B3C8-56C908661553}" srcId="{C9F02B80-3279-4D68-B4A4-8AC316009380}" destId="{F24F17E1-CFC7-450E-B9A2-D15C339D9947}" srcOrd="5" destOrd="0" parTransId="{0793C0A3-2749-46EB-8206-F691DE67FA19}" sibTransId="{200AF0F1-6764-4862-8ED3-6965E99C1278}"/>
    <dgm:cxn modelId="{D5DA801A-D27C-4932-8B92-31A7CBA3BFFD}" type="presOf" srcId="{3230FC29-C117-47E9-9964-541D581853FC}" destId="{CA5B6C5D-6CAF-4BEC-ABD0-21FE00C61939}" srcOrd="0" destOrd="0" presId="urn:microsoft.com/office/officeart/2005/8/layout/default"/>
    <dgm:cxn modelId="{7CFCFFA7-DD1F-4E96-97CE-6501C6D98872}" type="presOf" srcId="{DED9295A-5EC5-4C62-A4D6-16ED2A4B9736}" destId="{D5E8BCE8-587A-4DB4-924E-2C0184A1D3B1}" srcOrd="0" destOrd="0" presId="urn:microsoft.com/office/officeart/2005/8/layout/default"/>
    <dgm:cxn modelId="{17D1CED3-05A6-48F7-A414-7B21FC0198BB}" type="presOf" srcId="{F24F17E1-CFC7-450E-B9A2-D15C339D9947}" destId="{0A99C157-C53D-48BF-893B-B08A460AE402}" srcOrd="0" destOrd="0" presId="urn:microsoft.com/office/officeart/2005/8/layout/default"/>
    <dgm:cxn modelId="{CE461461-41C9-4165-850A-BD0F8F178C9C}" srcId="{C9F02B80-3279-4D68-B4A4-8AC316009380}" destId="{C209F145-3F25-4752-B588-B8673CDEF879}" srcOrd="3" destOrd="0" parTransId="{ECFE88E4-FC74-45E3-AB9C-8C9902415ADB}" sibTransId="{4B01CEB4-0671-43FF-9BEF-863DE0E1A0A8}"/>
    <dgm:cxn modelId="{26C90D1E-DFC5-4F0C-B76E-1123F5F25C01}" type="presOf" srcId="{EFB77F57-B7F5-431B-8066-D7A8936392C7}" destId="{8A76B1FB-0F96-4F42-8845-654DDD43D801}" srcOrd="0" destOrd="0" presId="urn:microsoft.com/office/officeart/2005/8/layout/default"/>
    <dgm:cxn modelId="{3FB32B29-2B53-4D21-AEE6-FE1D1817FD5F}" type="presOf" srcId="{FC1B9602-AEF0-4766-98F1-6EAD4C08905A}" destId="{2F776470-D608-4981-BAF8-4693B7E070E4}" srcOrd="0" destOrd="0" presId="urn:microsoft.com/office/officeart/2005/8/layout/default"/>
    <dgm:cxn modelId="{CB50BF32-C9DD-420C-B72E-BBC98F73E3B4}" srcId="{C9F02B80-3279-4D68-B4A4-8AC316009380}" destId="{FC1B9602-AEF0-4766-98F1-6EAD4C08905A}" srcOrd="7" destOrd="0" parTransId="{DF262781-1E9E-42F0-8096-FFC978264F52}" sibTransId="{8E73EF6A-714F-479A-9881-FF04F2EAA54D}"/>
    <dgm:cxn modelId="{3D8E38F8-973F-4081-A656-8691D983FFA7}" type="presParOf" srcId="{B6F4829D-9C43-401B-B792-31D45A386241}" destId="{F29F1EF2-5CFC-4AFE-BA17-45C909950929}" srcOrd="0" destOrd="0" presId="urn:microsoft.com/office/officeart/2005/8/layout/default"/>
    <dgm:cxn modelId="{76A278D6-AB2E-4568-9623-6E42F9F09CBB}" type="presParOf" srcId="{B6F4829D-9C43-401B-B792-31D45A386241}" destId="{A0530872-FE26-4A1E-91C0-D279C80B6012}" srcOrd="1" destOrd="0" presId="urn:microsoft.com/office/officeart/2005/8/layout/default"/>
    <dgm:cxn modelId="{90359B08-33B6-446B-8B18-8865ED3F9EAD}" type="presParOf" srcId="{B6F4829D-9C43-401B-B792-31D45A386241}" destId="{9EBAA10E-7660-474B-9431-03BEB51FB2DA}" srcOrd="2" destOrd="0" presId="urn:microsoft.com/office/officeart/2005/8/layout/default"/>
    <dgm:cxn modelId="{4541C58F-CCC8-4269-A73B-CE2FB6C871FF}" type="presParOf" srcId="{B6F4829D-9C43-401B-B792-31D45A386241}" destId="{52BE7B27-F219-4D57-BE6F-82F4D538F7C6}" srcOrd="3" destOrd="0" presId="urn:microsoft.com/office/officeart/2005/8/layout/default"/>
    <dgm:cxn modelId="{AAEF8925-1D7A-43EB-A2B4-FC6F9DAFF411}" type="presParOf" srcId="{B6F4829D-9C43-401B-B792-31D45A386241}" destId="{D5E8BCE8-587A-4DB4-924E-2C0184A1D3B1}" srcOrd="4" destOrd="0" presId="urn:microsoft.com/office/officeart/2005/8/layout/default"/>
    <dgm:cxn modelId="{16C08056-D3D6-4D68-AC34-BBF1B08AA29A}" type="presParOf" srcId="{B6F4829D-9C43-401B-B792-31D45A386241}" destId="{A247AF5D-0253-4506-8336-A4C131DEFB98}" srcOrd="5" destOrd="0" presId="urn:microsoft.com/office/officeart/2005/8/layout/default"/>
    <dgm:cxn modelId="{AF6BA0FB-B03D-4D25-A0F9-FC69A0D5DB11}" type="presParOf" srcId="{B6F4829D-9C43-401B-B792-31D45A386241}" destId="{929439F5-71DC-4555-839A-7A9C8ECD93F5}" srcOrd="6" destOrd="0" presId="urn:microsoft.com/office/officeart/2005/8/layout/default"/>
    <dgm:cxn modelId="{9AC78B88-5F1D-4921-BAD5-066714842038}" type="presParOf" srcId="{B6F4829D-9C43-401B-B792-31D45A386241}" destId="{9F7FE200-C7AC-40B8-B7DD-1F3C5D2A64DC}" srcOrd="7" destOrd="0" presId="urn:microsoft.com/office/officeart/2005/8/layout/default"/>
    <dgm:cxn modelId="{D1D6CC08-3DE4-4832-9164-7B28839437A6}" type="presParOf" srcId="{B6F4829D-9C43-401B-B792-31D45A386241}" destId="{8A76B1FB-0F96-4F42-8845-654DDD43D801}" srcOrd="8" destOrd="0" presId="urn:microsoft.com/office/officeart/2005/8/layout/default"/>
    <dgm:cxn modelId="{68FD3EAB-B9E0-41A5-90AF-51DC25A1A084}" type="presParOf" srcId="{B6F4829D-9C43-401B-B792-31D45A386241}" destId="{296951E4-5FF6-421D-BCAC-59E8CA0FCB38}" srcOrd="9" destOrd="0" presId="urn:microsoft.com/office/officeart/2005/8/layout/default"/>
    <dgm:cxn modelId="{2ED78204-C6DD-4791-894B-1E94C198E2AD}" type="presParOf" srcId="{B6F4829D-9C43-401B-B792-31D45A386241}" destId="{0A99C157-C53D-48BF-893B-B08A460AE402}" srcOrd="10" destOrd="0" presId="urn:microsoft.com/office/officeart/2005/8/layout/default"/>
    <dgm:cxn modelId="{8A6C4745-847B-4B09-B955-4758EBECFFF9}" type="presParOf" srcId="{B6F4829D-9C43-401B-B792-31D45A386241}" destId="{DEBAF9DA-5037-4C01-878F-A83222D071B8}" srcOrd="11" destOrd="0" presId="urn:microsoft.com/office/officeart/2005/8/layout/default"/>
    <dgm:cxn modelId="{36F36A01-617C-4ACE-A282-13D560243474}" type="presParOf" srcId="{B6F4829D-9C43-401B-B792-31D45A386241}" destId="{CA5B6C5D-6CAF-4BEC-ABD0-21FE00C61939}" srcOrd="12" destOrd="0" presId="urn:microsoft.com/office/officeart/2005/8/layout/default"/>
    <dgm:cxn modelId="{57A77213-4266-46F8-8879-5553A111B89A}" type="presParOf" srcId="{B6F4829D-9C43-401B-B792-31D45A386241}" destId="{E4B31D38-E790-4FA4-A46A-C5ED1D5E95E4}" srcOrd="13" destOrd="0" presId="urn:microsoft.com/office/officeart/2005/8/layout/default"/>
    <dgm:cxn modelId="{6A7FD70D-75FF-4CF2-AB9C-D4A370719FE6}" type="presParOf" srcId="{B6F4829D-9C43-401B-B792-31D45A386241}" destId="{2F776470-D608-4981-BAF8-4693B7E070E4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E5DC-621D-4B81-853C-DD81835EA629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1C60C-A08F-446D-9A77-698DBB8033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94840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9A9C31-217F-4A41-BA57-5BA3BB1B664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023784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68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49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60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6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6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13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4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6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72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72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89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17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317-252A-4B44-974A-E795051CF4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62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D8E-3007-49AF-BBE7-6E80861D57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8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7B93-1A48-4C0A-98FF-36DF4A6A6C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59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626E-545E-40CB-A3F1-B9370BD421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8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511D-D7D2-4A91-AB06-52083C7BEC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11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76E5-7CAF-4A6F-B334-D9BF5C377F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7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11B0-50FD-42F1-9A16-5A7DA6BC5D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63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B820-792F-471B-9BE0-1710D57B3B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96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6618-8EA4-4E92-BF0F-F70253427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67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5A1-0CEF-46AC-9AC0-EF07C08774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94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FC62-12A4-43D5-B611-3A122145C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18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7557-898A-41A3-9A2E-70061B1F2C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97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779913" y="4300834"/>
            <a:ext cx="453650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sz="1100" dirty="0" smtClean="0">
                <a:latin typeface="Arial" pitchFamily="34" charset="0"/>
                <a:cs typeface="Arial" pitchFamily="34" charset="0"/>
              </a:rPr>
              <a:t>  </a:t>
            </a:r>
          </a:p>
          <a:p>
            <a:endParaRPr lang="pt-BR" sz="1400" dirty="0"/>
          </a:p>
          <a:p>
            <a:pPr algn="l" eaLnBrk="0" hangingPunct="0"/>
            <a:endParaRPr lang="pt-BR" dirty="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-   www.secont.es.gov.br – www.transparencia.es.gov.br – www.ouvidoria.es.gov.br</a:t>
            </a:r>
            <a:endParaRPr lang="pt-BR" i="1" dirty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11385" y="2636911"/>
            <a:ext cx="9144000" cy="160192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b="1" kern="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OUVIDORIA-GERAL DO ESTADO</a:t>
            </a:r>
            <a:br>
              <a:rPr lang="pt-BR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kern="0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99590" y="1264831"/>
            <a:ext cx="7504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 DE MANIFESTAÇÕES</a:t>
            </a:r>
            <a:endParaRPr lang="pt-BR" sz="28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9591" y="2060848"/>
            <a:ext cx="77048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Insatisfação com atendimento de posto/órgão/unidade;</a:t>
            </a:r>
          </a:p>
          <a:p>
            <a:pPr algn="l"/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Demora na emissão de documentos; 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Demora no andamento do processo; 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Uso indevido de veículo oficial; 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Acúmulo ilegal de cargos; 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Conduta inadequada de servidor. </a:t>
            </a:r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2339885"/>
            <a:ext cx="8137525" cy="426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187" y="1693553"/>
            <a:ext cx="7993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SISTEMA DE OUVIDORIA E GESTÃO PÚBLICA -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Adobe Arabic" pitchFamily="18" charset="-78"/>
                <a:ea typeface="Adobe Gothic Std B" pitchFamily="34" charset="-128"/>
                <a:cs typeface="Adobe Arabic" pitchFamily="18" charset="-78"/>
              </a:rPr>
              <a:t>SECONT NA ESTRADA -   www.secont.es.gov.br – www.transparencia.es.gov.br – www.ouvidoria.es.gov.br</a:t>
            </a:r>
            <a:endParaRPr lang="pt-BR" i="1" dirty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7624" y="1772816"/>
            <a:ext cx="7127875" cy="3887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endParaRPr lang="pt-BR" sz="2800" dirty="0" smtClean="0">
              <a:latin typeface="Arial Black" pitchFamily="34" charset="0"/>
            </a:endParaRPr>
          </a:p>
          <a:p>
            <a:endParaRPr lang="pt-BR" sz="2800" dirty="0" smtClean="0">
              <a:latin typeface="Arial Black" pitchFamily="34" charset="0"/>
            </a:endParaRPr>
          </a:p>
          <a:p>
            <a:r>
              <a:rPr lang="pt-BR" sz="2800" dirty="0" smtClean="0">
                <a:latin typeface="Arial Black" pitchFamily="34" charset="0"/>
              </a:rPr>
              <a:t>Obrigada!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2000" dirty="0" smtClean="0"/>
              <a:t>Maria </a:t>
            </a:r>
            <a:r>
              <a:rPr lang="pt-BR" sz="2000" dirty="0" err="1" smtClean="0"/>
              <a:t>Goretti</a:t>
            </a:r>
            <a:r>
              <a:rPr lang="pt-BR" sz="2000" dirty="0" smtClean="0"/>
              <a:t> Alves Godinho</a:t>
            </a:r>
          </a:p>
          <a:p>
            <a:r>
              <a:rPr lang="pt-BR" sz="1600" dirty="0" smtClean="0"/>
              <a:t>Auditora do Estado</a:t>
            </a:r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E-mail: ouvidoria@es.gov.br</a:t>
            </a:r>
          </a:p>
          <a:p>
            <a:endParaRPr lang="pt-BR" sz="1400" dirty="0" smtClean="0"/>
          </a:p>
          <a:p>
            <a:r>
              <a:rPr lang="pt-BR" sz="1400" dirty="0" smtClean="0"/>
              <a:t>Secretaria de Estado de Controle e Transparência – SECONT</a:t>
            </a:r>
          </a:p>
          <a:p>
            <a:r>
              <a:rPr lang="pt-BR" sz="1400" dirty="0" smtClean="0"/>
              <a:t>Av. Governador Bley, 236, Ed. Fábio Rusch, 6º andar, Centro – Vitória (ES) – CEP 29010-150, Telefone (27) 3636 – 5210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251520" y="602128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>
              <a:latin typeface="Adobe Arabic" pitchFamily="18" charset="-78"/>
              <a:ea typeface="Adobe Gothic Std B" pitchFamily="34" charset="-128"/>
              <a:cs typeface="Adobe Arabic" pitchFamily="18" charset="-78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84213" y="1356519"/>
            <a:ext cx="7992243" cy="920354"/>
          </a:xfrm>
          <a:prstGeom prst="downArrowCallout">
            <a:avLst>
              <a:gd name="adj1" fmla="val 147332"/>
              <a:gd name="adj2" fmla="val 147332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sz="2800" b="1" dirty="0" smtClean="0"/>
              <a:t>LEGISLAÇÃO</a:t>
            </a:r>
            <a:endParaRPr lang="pt-BR" sz="28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31640" y="4221088"/>
            <a:ext cx="331236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Decreto nº 2969-R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01/03/2012</a:t>
            </a: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(Transferência da Ouvidoria do</a:t>
            </a: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Estado para a SECONT)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i="1" dirty="0">
                <a:latin typeface="Arial" pitchFamily="34" charset="0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spect="1" noChangeArrowheads="1"/>
          </p:cNvSpPr>
          <p:nvPr/>
        </p:nvSpPr>
        <p:spPr bwMode="auto">
          <a:xfrm>
            <a:off x="4787900" y="4221088"/>
            <a:ext cx="3024460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Decreto nº 3774-R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, </a:t>
            </a:r>
            <a:endParaRPr lang="pt-BR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28/01/2015</a:t>
            </a: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(Recebimento de Demandas</a:t>
            </a: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de Corrupção)  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131841" y="2564905"/>
            <a:ext cx="3240359" cy="13681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Decreto nº 2289-R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01/07/2009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Estruturação do Sistema</a:t>
            </a: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Integrado de Ouvidorias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i="1" dirty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0" y="1844507"/>
            <a:ext cx="9140552" cy="63593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tx1"/>
                </a:solidFill>
                <a:latin typeface="Arial" charset="0"/>
              </a:rPr>
              <a:t>REDE DE OUVIDORIAS DO PODER EXECUTIVO ESTADUAL</a:t>
            </a:r>
          </a:p>
          <a:p>
            <a:endParaRPr lang="pt-BR" sz="2400" b="1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Imagem 12"/>
          <p:cNvPicPr/>
          <p:nvPr/>
        </p:nvPicPr>
        <p:blipFill rotWithShape="1">
          <a:blip r:embed="rId6"/>
          <a:srcRect l="9173" t="35560" r="53786" b="11665"/>
          <a:stretch/>
        </p:blipFill>
        <p:spPr bwMode="auto">
          <a:xfrm>
            <a:off x="1835696" y="2480441"/>
            <a:ext cx="5616624" cy="4188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3448" y="1508982"/>
            <a:ext cx="9144000" cy="58891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ATUAÇÃO DA OUVIDORIA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/>
          <p:nvPr/>
        </p:nvPicPr>
        <p:blipFill rotWithShape="1">
          <a:blip r:embed="rId6"/>
          <a:srcRect l="8643" t="44308" r="55198" b="19285"/>
          <a:stretch/>
        </p:blipFill>
        <p:spPr bwMode="auto">
          <a:xfrm>
            <a:off x="1043608" y="2280055"/>
            <a:ext cx="6984776" cy="4173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grpSp>
        <p:nvGrpSpPr>
          <p:cNvPr id="66" name="Grupo 65"/>
          <p:cNvGrpSpPr/>
          <p:nvPr/>
        </p:nvGrpSpPr>
        <p:grpSpPr>
          <a:xfrm>
            <a:off x="1403648" y="2399210"/>
            <a:ext cx="6348322" cy="3982117"/>
            <a:chOff x="1259632" y="1127405"/>
            <a:chExt cx="6542979" cy="5467285"/>
          </a:xfrm>
        </p:grpSpPr>
        <p:grpSp>
          <p:nvGrpSpPr>
            <p:cNvPr id="67" name="Grupo 66"/>
            <p:cNvGrpSpPr/>
            <p:nvPr/>
          </p:nvGrpSpPr>
          <p:grpSpPr>
            <a:xfrm>
              <a:off x="1736733" y="1127405"/>
              <a:ext cx="5663637" cy="5467285"/>
              <a:chOff x="1736733" y="1127405"/>
              <a:chExt cx="5663637" cy="5467285"/>
            </a:xfrm>
          </p:grpSpPr>
          <p:sp>
            <p:nvSpPr>
              <p:cNvPr id="73" name="Forma livre 72"/>
              <p:cNvSpPr/>
              <p:nvPr/>
            </p:nvSpPr>
            <p:spPr>
              <a:xfrm>
                <a:off x="3742639" y="1127405"/>
                <a:ext cx="1651824" cy="1651824"/>
              </a:xfrm>
              <a:custGeom>
                <a:avLst/>
                <a:gdLst>
                  <a:gd name="connsiteX0" fmla="*/ 0 w 1651824"/>
                  <a:gd name="connsiteY0" fmla="*/ 825912 h 1651824"/>
                  <a:gd name="connsiteX1" fmla="*/ 825912 w 1651824"/>
                  <a:gd name="connsiteY1" fmla="*/ 0 h 1651824"/>
                  <a:gd name="connsiteX2" fmla="*/ 1651824 w 1651824"/>
                  <a:gd name="connsiteY2" fmla="*/ 825912 h 1651824"/>
                  <a:gd name="connsiteX3" fmla="*/ 825912 w 1651824"/>
                  <a:gd name="connsiteY3" fmla="*/ 1651824 h 1651824"/>
                  <a:gd name="connsiteX4" fmla="*/ 0 w 1651824"/>
                  <a:gd name="connsiteY4" fmla="*/ 825912 h 16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824" h="1651824">
                    <a:moveTo>
                      <a:pt x="0" y="825912"/>
                    </a:moveTo>
                    <a:cubicBezTo>
                      <a:pt x="0" y="369773"/>
                      <a:pt x="369773" y="0"/>
                      <a:pt x="825912" y="0"/>
                    </a:cubicBezTo>
                    <a:cubicBezTo>
                      <a:pt x="1282051" y="0"/>
                      <a:pt x="1651824" y="369773"/>
                      <a:pt x="1651824" y="825912"/>
                    </a:cubicBezTo>
                    <a:cubicBezTo>
                      <a:pt x="1651824" y="1282051"/>
                      <a:pt x="1282051" y="1651824"/>
                      <a:pt x="825912" y="1651824"/>
                    </a:cubicBezTo>
                    <a:cubicBezTo>
                      <a:pt x="369773" y="1651824"/>
                      <a:pt x="0" y="1282051"/>
                      <a:pt x="0" y="82591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txBody>
              <a:bodyPr spcFirstLastPara="0" vert="horz" wrap="square" lIns="267304" tIns="267304" rIns="267304" bIns="267304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Cidadão</a:t>
                </a:r>
              </a:p>
            </p:txBody>
          </p:sp>
          <p:sp>
            <p:nvSpPr>
              <p:cNvPr id="74" name="Forma livre 73"/>
              <p:cNvSpPr/>
              <p:nvPr/>
            </p:nvSpPr>
            <p:spPr>
              <a:xfrm rot="2160000">
                <a:off x="5342144" y="2395963"/>
                <a:ext cx="438634" cy="557490"/>
              </a:xfrm>
              <a:custGeom>
                <a:avLst/>
                <a:gdLst>
                  <a:gd name="connsiteX0" fmla="*/ 0 w 438634"/>
                  <a:gd name="connsiteY0" fmla="*/ 111498 h 557490"/>
                  <a:gd name="connsiteX1" fmla="*/ 219317 w 438634"/>
                  <a:gd name="connsiteY1" fmla="*/ 111498 h 557490"/>
                  <a:gd name="connsiteX2" fmla="*/ 219317 w 438634"/>
                  <a:gd name="connsiteY2" fmla="*/ 0 h 557490"/>
                  <a:gd name="connsiteX3" fmla="*/ 438634 w 438634"/>
                  <a:gd name="connsiteY3" fmla="*/ 278745 h 557490"/>
                  <a:gd name="connsiteX4" fmla="*/ 219317 w 438634"/>
                  <a:gd name="connsiteY4" fmla="*/ 557490 h 557490"/>
                  <a:gd name="connsiteX5" fmla="*/ 219317 w 438634"/>
                  <a:gd name="connsiteY5" fmla="*/ 445992 h 557490"/>
                  <a:gd name="connsiteX6" fmla="*/ 0 w 438634"/>
                  <a:gd name="connsiteY6" fmla="*/ 445992 h 557490"/>
                  <a:gd name="connsiteX7" fmla="*/ 0 w 438634"/>
                  <a:gd name="connsiteY7" fmla="*/ 111498 h 55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34" h="557490">
                    <a:moveTo>
                      <a:pt x="0" y="111498"/>
                    </a:moveTo>
                    <a:lnTo>
                      <a:pt x="219317" y="111498"/>
                    </a:lnTo>
                    <a:lnTo>
                      <a:pt x="219317" y="0"/>
                    </a:lnTo>
                    <a:lnTo>
                      <a:pt x="438634" y="278745"/>
                    </a:lnTo>
                    <a:lnTo>
                      <a:pt x="219317" y="557490"/>
                    </a:lnTo>
                    <a:lnTo>
                      <a:pt x="219317" y="445992"/>
                    </a:lnTo>
                    <a:lnTo>
                      <a:pt x="0" y="445992"/>
                    </a:lnTo>
                    <a:lnTo>
                      <a:pt x="0" y="11149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txBody>
              <a:bodyPr spcFirstLastPara="0" vert="horz" wrap="square" lIns="0" tIns="111498" rIns="131589" bIns="111497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orma livre 74"/>
              <p:cNvSpPr/>
              <p:nvPr/>
            </p:nvSpPr>
            <p:spPr>
              <a:xfrm>
                <a:off x="5748546" y="2584781"/>
                <a:ext cx="1651824" cy="1651824"/>
              </a:xfrm>
              <a:custGeom>
                <a:avLst/>
                <a:gdLst>
                  <a:gd name="connsiteX0" fmla="*/ 0 w 1651824"/>
                  <a:gd name="connsiteY0" fmla="*/ 825912 h 1651824"/>
                  <a:gd name="connsiteX1" fmla="*/ 825912 w 1651824"/>
                  <a:gd name="connsiteY1" fmla="*/ 0 h 1651824"/>
                  <a:gd name="connsiteX2" fmla="*/ 1651824 w 1651824"/>
                  <a:gd name="connsiteY2" fmla="*/ 825912 h 1651824"/>
                  <a:gd name="connsiteX3" fmla="*/ 825912 w 1651824"/>
                  <a:gd name="connsiteY3" fmla="*/ 1651824 h 1651824"/>
                  <a:gd name="connsiteX4" fmla="*/ 0 w 1651824"/>
                  <a:gd name="connsiteY4" fmla="*/ 825912 h 16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824" h="1651824">
                    <a:moveTo>
                      <a:pt x="0" y="825912"/>
                    </a:moveTo>
                    <a:cubicBezTo>
                      <a:pt x="0" y="369773"/>
                      <a:pt x="369773" y="0"/>
                      <a:pt x="825912" y="0"/>
                    </a:cubicBezTo>
                    <a:cubicBezTo>
                      <a:pt x="1282051" y="0"/>
                      <a:pt x="1651824" y="369773"/>
                      <a:pt x="1651824" y="825912"/>
                    </a:cubicBezTo>
                    <a:cubicBezTo>
                      <a:pt x="1651824" y="1282051"/>
                      <a:pt x="1282051" y="1651824"/>
                      <a:pt x="825912" y="1651824"/>
                    </a:cubicBezTo>
                    <a:cubicBezTo>
                      <a:pt x="369773" y="1651824"/>
                      <a:pt x="0" y="1282051"/>
                      <a:pt x="0" y="82591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txBody>
              <a:bodyPr spcFirstLastPara="0" vert="horz" wrap="square" lIns="267304" tIns="267304" rIns="267304" bIns="267304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Ouvidoria</a:t>
                </a:r>
              </a:p>
            </p:txBody>
          </p:sp>
          <p:sp>
            <p:nvSpPr>
              <p:cNvPr id="76" name="Forma livre 75"/>
              <p:cNvSpPr/>
              <p:nvPr/>
            </p:nvSpPr>
            <p:spPr>
              <a:xfrm rot="17280000">
                <a:off x="5975883" y="4299184"/>
                <a:ext cx="438634" cy="557490"/>
              </a:xfrm>
              <a:custGeom>
                <a:avLst/>
                <a:gdLst>
                  <a:gd name="connsiteX0" fmla="*/ 0 w 438634"/>
                  <a:gd name="connsiteY0" fmla="*/ 111498 h 557490"/>
                  <a:gd name="connsiteX1" fmla="*/ 219317 w 438634"/>
                  <a:gd name="connsiteY1" fmla="*/ 111498 h 557490"/>
                  <a:gd name="connsiteX2" fmla="*/ 219317 w 438634"/>
                  <a:gd name="connsiteY2" fmla="*/ 0 h 557490"/>
                  <a:gd name="connsiteX3" fmla="*/ 438634 w 438634"/>
                  <a:gd name="connsiteY3" fmla="*/ 278745 h 557490"/>
                  <a:gd name="connsiteX4" fmla="*/ 219317 w 438634"/>
                  <a:gd name="connsiteY4" fmla="*/ 557490 h 557490"/>
                  <a:gd name="connsiteX5" fmla="*/ 219317 w 438634"/>
                  <a:gd name="connsiteY5" fmla="*/ 445992 h 557490"/>
                  <a:gd name="connsiteX6" fmla="*/ 0 w 438634"/>
                  <a:gd name="connsiteY6" fmla="*/ 445992 h 557490"/>
                  <a:gd name="connsiteX7" fmla="*/ 0 w 438634"/>
                  <a:gd name="connsiteY7" fmla="*/ 111498 h 55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34" h="557490">
                    <a:moveTo>
                      <a:pt x="438634" y="445992"/>
                    </a:moveTo>
                    <a:lnTo>
                      <a:pt x="219317" y="445992"/>
                    </a:lnTo>
                    <a:lnTo>
                      <a:pt x="219317" y="557490"/>
                    </a:lnTo>
                    <a:lnTo>
                      <a:pt x="0" y="278745"/>
                    </a:lnTo>
                    <a:lnTo>
                      <a:pt x="219317" y="0"/>
                    </a:lnTo>
                    <a:lnTo>
                      <a:pt x="219317" y="111498"/>
                    </a:lnTo>
                    <a:lnTo>
                      <a:pt x="438634" y="111498"/>
                    </a:lnTo>
                    <a:lnTo>
                      <a:pt x="438634" y="44599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txBody>
              <a:bodyPr spcFirstLastPara="0" vert="horz" wrap="square" lIns="131590" tIns="111498" rIns="-1" bIns="111497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orma livre 76"/>
              <p:cNvSpPr/>
              <p:nvPr/>
            </p:nvSpPr>
            <p:spPr>
              <a:xfrm>
                <a:off x="4982358" y="4942866"/>
                <a:ext cx="1651824" cy="1651824"/>
              </a:xfrm>
              <a:custGeom>
                <a:avLst/>
                <a:gdLst>
                  <a:gd name="connsiteX0" fmla="*/ 0 w 1651824"/>
                  <a:gd name="connsiteY0" fmla="*/ 825912 h 1651824"/>
                  <a:gd name="connsiteX1" fmla="*/ 825912 w 1651824"/>
                  <a:gd name="connsiteY1" fmla="*/ 0 h 1651824"/>
                  <a:gd name="connsiteX2" fmla="*/ 1651824 w 1651824"/>
                  <a:gd name="connsiteY2" fmla="*/ 825912 h 1651824"/>
                  <a:gd name="connsiteX3" fmla="*/ 825912 w 1651824"/>
                  <a:gd name="connsiteY3" fmla="*/ 1651824 h 1651824"/>
                  <a:gd name="connsiteX4" fmla="*/ 0 w 1651824"/>
                  <a:gd name="connsiteY4" fmla="*/ 825912 h 16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824" h="1651824">
                    <a:moveTo>
                      <a:pt x="0" y="825912"/>
                    </a:moveTo>
                    <a:cubicBezTo>
                      <a:pt x="0" y="369773"/>
                      <a:pt x="369773" y="0"/>
                      <a:pt x="825912" y="0"/>
                    </a:cubicBezTo>
                    <a:cubicBezTo>
                      <a:pt x="1282051" y="0"/>
                      <a:pt x="1651824" y="369773"/>
                      <a:pt x="1651824" y="825912"/>
                    </a:cubicBezTo>
                    <a:cubicBezTo>
                      <a:pt x="1651824" y="1282051"/>
                      <a:pt x="1282051" y="1651824"/>
                      <a:pt x="825912" y="1651824"/>
                    </a:cubicBezTo>
                    <a:cubicBezTo>
                      <a:pt x="369773" y="1651824"/>
                      <a:pt x="0" y="1282051"/>
                      <a:pt x="0" y="82591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txBody>
              <a:bodyPr spcFirstLastPara="0" vert="horz" wrap="square" lIns="267304" tIns="267304" rIns="267304" bIns="267304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Rede Integrada de Ouvidoria</a:t>
                </a:r>
              </a:p>
            </p:txBody>
          </p:sp>
          <p:sp>
            <p:nvSpPr>
              <p:cNvPr id="78" name="Forma livre 77"/>
              <p:cNvSpPr/>
              <p:nvPr/>
            </p:nvSpPr>
            <p:spPr>
              <a:xfrm rot="21600000">
                <a:off x="4361648" y="5490032"/>
                <a:ext cx="438635" cy="557491"/>
              </a:xfrm>
              <a:custGeom>
                <a:avLst/>
                <a:gdLst>
                  <a:gd name="connsiteX0" fmla="*/ 0 w 438634"/>
                  <a:gd name="connsiteY0" fmla="*/ 111498 h 557490"/>
                  <a:gd name="connsiteX1" fmla="*/ 219317 w 438634"/>
                  <a:gd name="connsiteY1" fmla="*/ 111498 h 557490"/>
                  <a:gd name="connsiteX2" fmla="*/ 219317 w 438634"/>
                  <a:gd name="connsiteY2" fmla="*/ 0 h 557490"/>
                  <a:gd name="connsiteX3" fmla="*/ 438634 w 438634"/>
                  <a:gd name="connsiteY3" fmla="*/ 278745 h 557490"/>
                  <a:gd name="connsiteX4" fmla="*/ 219317 w 438634"/>
                  <a:gd name="connsiteY4" fmla="*/ 557490 h 557490"/>
                  <a:gd name="connsiteX5" fmla="*/ 219317 w 438634"/>
                  <a:gd name="connsiteY5" fmla="*/ 445992 h 557490"/>
                  <a:gd name="connsiteX6" fmla="*/ 0 w 438634"/>
                  <a:gd name="connsiteY6" fmla="*/ 445992 h 557490"/>
                  <a:gd name="connsiteX7" fmla="*/ 0 w 438634"/>
                  <a:gd name="connsiteY7" fmla="*/ 111498 h 55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34" h="557490">
                    <a:moveTo>
                      <a:pt x="438634" y="445992"/>
                    </a:moveTo>
                    <a:lnTo>
                      <a:pt x="219317" y="445992"/>
                    </a:lnTo>
                    <a:lnTo>
                      <a:pt x="219317" y="557490"/>
                    </a:lnTo>
                    <a:lnTo>
                      <a:pt x="0" y="278745"/>
                    </a:lnTo>
                    <a:lnTo>
                      <a:pt x="219317" y="0"/>
                    </a:lnTo>
                    <a:lnTo>
                      <a:pt x="219317" y="111498"/>
                    </a:lnTo>
                    <a:lnTo>
                      <a:pt x="438634" y="111498"/>
                    </a:lnTo>
                    <a:lnTo>
                      <a:pt x="438634" y="44599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txBody>
              <a:bodyPr spcFirstLastPara="0" vert="horz" wrap="square" lIns="131590" tIns="111499" rIns="1" bIns="111498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orma livre 78"/>
              <p:cNvSpPr/>
              <p:nvPr/>
            </p:nvSpPr>
            <p:spPr>
              <a:xfrm>
                <a:off x="2502921" y="4942866"/>
                <a:ext cx="1651824" cy="1651824"/>
              </a:xfrm>
              <a:custGeom>
                <a:avLst/>
                <a:gdLst>
                  <a:gd name="connsiteX0" fmla="*/ 0 w 1651824"/>
                  <a:gd name="connsiteY0" fmla="*/ 825912 h 1651824"/>
                  <a:gd name="connsiteX1" fmla="*/ 825912 w 1651824"/>
                  <a:gd name="connsiteY1" fmla="*/ 0 h 1651824"/>
                  <a:gd name="connsiteX2" fmla="*/ 1651824 w 1651824"/>
                  <a:gd name="connsiteY2" fmla="*/ 825912 h 1651824"/>
                  <a:gd name="connsiteX3" fmla="*/ 825912 w 1651824"/>
                  <a:gd name="connsiteY3" fmla="*/ 1651824 h 1651824"/>
                  <a:gd name="connsiteX4" fmla="*/ 0 w 1651824"/>
                  <a:gd name="connsiteY4" fmla="*/ 825912 h 16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824" h="1651824">
                    <a:moveTo>
                      <a:pt x="0" y="825912"/>
                    </a:moveTo>
                    <a:cubicBezTo>
                      <a:pt x="0" y="369773"/>
                      <a:pt x="369773" y="0"/>
                      <a:pt x="825912" y="0"/>
                    </a:cubicBezTo>
                    <a:cubicBezTo>
                      <a:pt x="1282051" y="0"/>
                      <a:pt x="1651824" y="369773"/>
                      <a:pt x="1651824" y="825912"/>
                    </a:cubicBezTo>
                    <a:cubicBezTo>
                      <a:pt x="1651824" y="1282051"/>
                      <a:pt x="1282051" y="1651824"/>
                      <a:pt x="825912" y="1651824"/>
                    </a:cubicBezTo>
                    <a:cubicBezTo>
                      <a:pt x="369773" y="1651824"/>
                      <a:pt x="0" y="1282051"/>
                      <a:pt x="0" y="82591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txBody>
              <a:bodyPr spcFirstLastPara="0" vert="horz" wrap="square" lIns="267304" tIns="267304" rIns="267304" bIns="267304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Ouvidoria</a:t>
                </a:r>
              </a:p>
            </p:txBody>
          </p:sp>
          <p:sp>
            <p:nvSpPr>
              <p:cNvPr id="80" name="Forma livre 79"/>
              <p:cNvSpPr/>
              <p:nvPr/>
            </p:nvSpPr>
            <p:spPr>
              <a:xfrm rot="25920000">
                <a:off x="2730258" y="4322796"/>
                <a:ext cx="438635" cy="557491"/>
              </a:xfrm>
              <a:custGeom>
                <a:avLst/>
                <a:gdLst>
                  <a:gd name="connsiteX0" fmla="*/ 0 w 438634"/>
                  <a:gd name="connsiteY0" fmla="*/ 111498 h 557490"/>
                  <a:gd name="connsiteX1" fmla="*/ 219317 w 438634"/>
                  <a:gd name="connsiteY1" fmla="*/ 111498 h 557490"/>
                  <a:gd name="connsiteX2" fmla="*/ 219317 w 438634"/>
                  <a:gd name="connsiteY2" fmla="*/ 0 h 557490"/>
                  <a:gd name="connsiteX3" fmla="*/ 438634 w 438634"/>
                  <a:gd name="connsiteY3" fmla="*/ 278745 h 557490"/>
                  <a:gd name="connsiteX4" fmla="*/ 219317 w 438634"/>
                  <a:gd name="connsiteY4" fmla="*/ 557490 h 557490"/>
                  <a:gd name="connsiteX5" fmla="*/ 219317 w 438634"/>
                  <a:gd name="connsiteY5" fmla="*/ 445992 h 557490"/>
                  <a:gd name="connsiteX6" fmla="*/ 0 w 438634"/>
                  <a:gd name="connsiteY6" fmla="*/ 445992 h 557490"/>
                  <a:gd name="connsiteX7" fmla="*/ 0 w 438634"/>
                  <a:gd name="connsiteY7" fmla="*/ 111498 h 55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34" h="557490">
                    <a:moveTo>
                      <a:pt x="438634" y="445992"/>
                    </a:moveTo>
                    <a:lnTo>
                      <a:pt x="219317" y="445992"/>
                    </a:lnTo>
                    <a:lnTo>
                      <a:pt x="219317" y="557490"/>
                    </a:lnTo>
                    <a:lnTo>
                      <a:pt x="0" y="278745"/>
                    </a:lnTo>
                    <a:lnTo>
                      <a:pt x="219317" y="0"/>
                    </a:lnTo>
                    <a:lnTo>
                      <a:pt x="219317" y="111498"/>
                    </a:lnTo>
                    <a:lnTo>
                      <a:pt x="438634" y="111498"/>
                    </a:lnTo>
                    <a:lnTo>
                      <a:pt x="438634" y="44599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txBody>
              <a:bodyPr spcFirstLastPara="0" vert="horz" wrap="square" lIns="131591" tIns="111498" rIns="-1" bIns="111498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orma livre 80"/>
              <p:cNvSpPr/>
              <p:nvPr/>
            </p:nvSpPr>
            <p:spPr>
              <a:xfrm>
                <a:off x="1736733" y="2584781"/>
                <a:ext cx="1651824" cy="1651824"/>
              </a:xfrm>
              <a:custGeom>
                <a:avLst/>
                <a:gdLst>
                  <a:gd name="connsiteX0" fmla="*/ 0 w 1651824"/>
                  <a:gd name="connsiteY0" fmla="*/ 825912 h 1651824"/>
                  <a:gd name="connsiteX1" fmla="*/ 825912 w 1651824"/>
                  <a:gd name="connsiteY1" fmla="*/ 0 h 1651824"/>
                  <a:gd name="connsiteX2" fmla="*/ 1651824 w 1651824"/>
                  <a:gd name="connsiteY2" fmla="*/ 825912 h 1651824"/>
                  <a:gd name="connsiteX3" fmla="*/ 825912 w 1651824"/>
                  <a:gd name="connsiteY3" fmla="*/ 1651824 h 1651824"/>
                  <a:gd name="connsiteX4" fmla="*/ 0 w 1651824"/>
                  <a:gd name="connsiteY4" fmla="*/ 825912 h 16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824" h="1651824">
                    <a:moveTo>
                      <a:pt x="0" y="825912"/>
                    </a:moveTo>
                    <a:cubicBezTo>
                      <a:pt x="0" y="369773"/>
                      <a:pt x="369773" y="0"/>
                      <a:pt x="825912" y="0"/>
                    </a:cubicBezTo>
                    <a:cubicBezTo>
                      <a:pt x="1282051" y="0"/>
                      <a:pt x="1651824" y="369773"/>
                      <a:pt x="1651824" y="825912"/>
                    </a:cubicBezTo>
                    <a:cubicBezTo>
                      <a:pt x="1651824" y="1282051"/>
                      <a:pt x="1282051" y="1651824"/>
                      <a:pt x="825912" y="1651824"/>
                    </a:cubicBezTo>
                    <a:cubicBezTo>
                      <a:pt x="369773" y="1651824"/>
                      <a:pt x="0" y="1282051"/>
                      <a:pt x="0" y="82591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txBody>
              <a:bodyPr spcFirstLastPara="0" vert="horz" wrap="square" lIns="267304" tIns="267304" rIns="267304" bIns="267304" numCol="1" spcCol="1270" anchor="ctr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0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Gestor</a:t>
                </a:r>
              </a:p>
            </p:txBody>
          </p:sp>
          <p:sp>
            <p:nvSpPr>
              <p:cNvPr id="82" name="Forma livre 81"/>
              <p:cNvSpPr/>
              <p:nvPr/>
            </p:nvSpPr>
            <p:spPr>
              <a:xfrm rot="19440000">
                <a:off x="3336237" y="2410557"/>
                <a:ext cx="438634" cy="557490"/>
              </a:xfrm>
              <a:custGeom>
                <a:avLst/>
                <a:gdLst>
                  <a:gd name="connsiteX0" fmla="*/ 0 w 438634"/>
                  <a:gd name="connsiteY0" fmla="*/ 111498 h 557490"/>
                  <a:gd name="connsiteX1" fmla="*/ 219317 w 438634"/>
                  <a:gd name="connsiteY1" fmla="*/ 111498 h 557490"/>
                  <a:gd name="connsiteX2" fmla="*/ 219317 w 438634"/>
                  <a:gd name="connsiteY2" fmla="*/ 0 h 557490"/>
                  <a:gd name="connsiteX3" fmla="*/ 438634 w 438634"/>
                  <a:gd name="connsiteY3" fmla="*/ 278745 h 557490"/>
                  <a:gd name="connsiteX4" fmla="*/ 219317 w 438634"/>
                  <a:gd name="connsiteY4" fmla="*/ 557490 h 557490"/>
                  <a:gd name="connsiteX5" fmla="*/ 219317 w 438634"/>
                  <a:gd name="connsiteY5" fmla="*/ 445992 h 557490"/>
                  <a:gd name="connsiteX6" fmla="*/ 0 w 438634"/>
                  <a:gd name="connsiteY6" fmla="*/ 445992 h 557490"/>
                  <a:gd name="connsiteX7" fmla="*/ 0 w 438634"/>
                  <a:gd name="connsiteY7" fmla="*/ 111498 h 55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634" h="557490">
                    <a:moveTo>
                      <a:pt x="0" y="111498"/>
                    </a:moveTo>
                    <a:lnTo>
                      <a:pt x="219317" y="111498"/>
                    </a:lnTo>
                    <a:lnTo>
                      <a:pt x="219317" y="0"/>
                    </a:lnTo>
                    <a:lnTo>
                      <a:pt x="438634" y="278745"/>
                    </a:lnTo>
                    <a:lnTo>
                      <a:pt x="219317" y="557490"/>
                    </a:lnTo>
                    <a:lnTo>
                      <a:pt x="219317" y="445992"/>
                    </a:lnTo>
                    <a:lnTo>
                      <a:pt x="0" y="445992"/>
                    </a:lnTo>
                    <a:lnTo>
                      <a:pt x="0" y="11149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z="-80000" prstMaterial="plastic">
                <a:bevelT w="50800" h="50800"/>
                <a:bevelB w="25400" h="25400" prst="angle"/>
              </a:sp3d>
            </p:spPr>
            <p:txBody>
              <a:bodyPr spcFirstLastPara="0" vert="horz" wrap="square" lIns="0" tIns="111497" rIns="131589" bIns="111498" numCol="1" spcCol="1270" anchor="ctr" anchorCtr="0">
                <a:noAutofit/>
              </a:bodyPr>
              <a:lstStyle/>
              <a:p>
                <a:pPr marL="0" marR="0" lvl="0" indent="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8" name="CaixaDeTexto 67"/>
            <p:cNvSpPr txBox="1"/>
            <p:nvPr/>
          </p:nvSpPr>
          <p:spPr>
            <a:xfrm>
              <a:off x="1259632" y="4450013"/>
              <a:ext cx="1417881" cy="887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Informações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Estratégicas</a:t>
              </a: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6444208" y="4517958"/>
              <a:ext cx="1358403" cy="507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Tratamento</a:t>
              </a: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4055334" y="5096344"/>
              <a:ext cx="1085797" cy="507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Resposta</a:t>
              </a:r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5662856" y="2028583"/>
              <a:ext cx="1141970" cy="507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Demanda</a:t>
              </a: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2440446" y="1772071"/>
              <a:ext cx="1011450" cy="887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Políticas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Públicas</a:t>
              </a:r>
            </a:p>
          </p:txBody>
        </p:sp>
      </p:grpSp>
      <p:sp>
        <p:nvSpPr>
          <p:cNvPr id="27" name="Título 1"/>
          <p:cNvSpPr txBox="1">
            <a:spLocks/>
          </p:cNvSpPr>
          <p:nvPr/>
        </p:nvSpPr>
        <p:spPr>
          <a:xfrm>
            <a:off x="-3448" y="1489498"/>
            <a:ext cx="9144000" cy="56343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tx1"/>
                </a:solidFill>
              </a:rPr>
              <a:t>CICLO DE FUNCIONAMENTO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83568" y="1844507"/>
            <a:ext cx="79208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BR" sz="200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Presencial</a:t>
            </a: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sede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da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Ouvidoria-Geral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do Estado do Espírito Santo, situada à Av. Governador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Bley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, 236, 6º andar - Ala Cidade, Centro, Vitória/ES; </a:t>
            </a:r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Internet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, realizando o registro online no site da Ouvidoria www.ouvidoria.es.gov.br; </a:t>
            </a:r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Aplicativo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“Fiscal Cidadão ES”,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acessível por dispositivos móveis; </a:t>
            </a:r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E-mail: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ouvidoria@es.gov.br; </a:t>
            </a:r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Telefone</a:t>
            </a: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0800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022 11 17; </a:t>
            </a:r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Carta</a:t>
            </a: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enviada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para o mesmo endereço supracitado; ou </a:t>
            </a:r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Ofício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192" y="1387022"/>
            <a:ext cx="9032304" cy="69983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DISPONÍVEIS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73100" y="2540000"/>
            <a:ext cx="8137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BR" sz="2000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187" y="1587475"/>
            <a:ext cx="799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APLICATIVO PARA DISPOSITIVOS MÓVEIS</a:t>
            </a:r>
            <a:endParaRPr lang="pt-BR" sz="2800" b="1" dirty="0"/>
          </a:p>
        </p:txBody>
      </p:sp>
      <p:pic>
        <p:nvPicPr>
          <p:cNvPr id="10" name="Imagem 9"/>
          <p:cNvPicPr/>
          <p:nvPr/>
        </p:nvPicPr>
        <p:blipFill rotWithShape="1">
          <a:blip r:embed="rId6"/>
          <a:srcRect l="11783" t="12055" r="37426" b="6707"/>
          <a:stretch/>
        </p:blipFill>
        <p:spPr bwMode="auto">
          <a:xfrm>
            <a:off x="1619672" y="2540000"/>
            <a:ext cx="5832648" cy="405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49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59" y="359974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graphicFrame>
        <p:nvGraphicFramePr>
          <p:cNvPr id="1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612010"/>
              </p:ext>
            </p:extLst>
          </p:nvPr>
        </p:nvGraphicFramePr>
        <p:xfrm>
          <a:off x="503237" y="2420888"/>
          <a:ext cx="8137526" cy="353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tângulo 1"/>
          <p:cNvSpPr/>
          <p:nvPr/>
        </p:nvSpPr>
        <p:spPr>
          <a:xfrm>
            <a:off x="1259632" y="158747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TIPOLOGIAS DAS DEMANDAS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33375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pt-BR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333375" y="516572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pt-BR" sz="1600" b="1">
                <a:ea typeface="Times New Roman" pitchFamily="18" charset="0"/>
                <a:cs typeface="Arial" charset="0"/>
              </a:rPr>
              <a:t/>
            </a:r>
            <a:br>
              <a:rPr lang="pt-BR" sz="1600" b="1">
                <a:ea typeface="Times New Roman" pitchFamily="18" charset="0"/>
                <a:cs typeface="Arial" charset="0"/>
              </a:rPr>
            </a:br>
            <a:endParaRPr lang="pt-BR">
              <a:ea typeface="Times New Roman" pitchFamily="18" charset="0"/>
              <a:cs typeface="Arial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352"/>
            <a:ext cx="2952328" cy="102248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0" y="260648"/>
            <a:ext cx="5987004" cy="10661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6" y="0"/>
            <a:ext cx="1480514" cy="10224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83650" y="5512900"/>
            <a:ext cx="7926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dirty="0"/>
              <a:t>Total do 1</a:t>
            </a:r>
            <a:r>
              <a:rPr lang="pt-BR" sz="2400" dirty="0" smtClean="0"/>
              <a:t>º Bimestre </a:t>
            </a:r>
            <a:r>
              <a:rPr lang="pt-BR" sz="2400" dirty="0"/>
              <a:t>de </a:t>
            </a:r>
            <a:r>
              <a:rPr lang="pt-BR" sz="2400" dirty="0" smtClean="0"/>
              <a:t>2016: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895</a:t>
            </a:r>
            <a:r>
              <a:rPr lang="pt-BR" sz="2400" b="1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l"/>
            <a:r>
              <a:rPr lang="pt-BR" sz="2400" dirty="0" smtClean="0"/>
              <a:t>Média mensal: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448</a:t>
            </a:r>
            <a:endParaRPr lang="pt-BR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1640" y="1387022"/>
            <a:ext cx="64758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MANIFESTAÇÕES RECEBIDAS EM 2016</a:t>
            </a:r>
            <a:endParaRPr lang="pt-BR" sz="26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571928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1574</TotalTime>
  <Words>349</Words>
  <Application>Microsoft Office PowerPoint</Application>
  <PresentationFormat>Apresentação na tela (4:3)</PresentationFormat>
  <Paragraphs>110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emerson.moura</dc:creator>
  <cp:lastModifiedBy>Suellen Barone</cp:lastModifiedBy>
  <cp:revision>164</cp:revision>
  <dcterms:created xsi:type="dcterms:W3CDTF">2007-01-30T21:26:56Z</dcterms:created>
  <dcterms:modified xsi:type="dcterms:W3CDTF">2016-03-14T17:52:42Z</dcterms:modified>
</cp:coreProperties>
</file>